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sldIdLst>
    <p:sldId id="444" r:id="rId3"/>
    <p:sldId id="295" r:id="rId4"/>
    <p:sldId id="296" r:id="rId5"/>
    <p:sldId id="297"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45"/>
    <p:restoredTop sz="95872"/>
  </p:normalViewPr>
  <p:slideViewPr>
    <p:cSldViewPr snapToGrid="0" snapToObjects="1">
      <p:cViewPr varScale="1">
        <p:scale>
          <a:sx n="104" d="100"/>
          <a:sy n="104" d="100"/>
        </p:scale>
        <p:origin x="224"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21C0F-2229-C94E-AD1A-267299D75521}" type="datetimeFigureOut">
              <a:rPr lang="it-IT" smtClean="0"/>
              <a:t>19/05/21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CCB1-F706-B641-B115-BF877836FF7E}" type="slidenum">
              <a:rPr lang="it-IT" smtClean="0"/>
              <a:t>‹N›</a:t>
            </a:fld>
            <a:endParaRPr lang="it-IT"/>
          </a:p>
        </p:txBody>
      </p:sp>
    </p:spTree>
    <p:extLst>
      <p:ext uri="{BB962C8B-B14F-4D97-AF65-F5344CB8AC3E}">
        <p14:creationId xmlns:p14="http://schemas.microsoft.com/office/powerpoint/2010/main" val="23481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033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426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938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588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68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845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826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187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735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550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92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736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679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973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65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66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94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778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017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39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950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563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703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691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763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129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512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031D9-C5AF-A249-971A-40A2B4121E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4402A8-BD0B-E04B-84A6-3281122E4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DDE868D-CCC0-8E42-8B7D-70BF8475B71A}"/>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CD8EA038-E245-6943-BD26-AE50A9B762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645A425-8AF0-3041-A420-441B41968E3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2060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BC2C6-C20E-2B4B-8637-729AAEF23D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955249-27F0-9544-B603-C2466D648DA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19CD48-812C-214D-9A12-62F69A57F739}"/>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8C45A9D3-CA06-2A48-9F44-A3DAA5C11F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F0C2BE-C0C7-A540-8D16-1EE26E36B45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5629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A107D0-F57F-A741-8E59-6A8B3DF50F9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279581-6283-5F40-9431-012F48723EB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01C6E6A-B22C-2148-9F4D-01DE2FEEECC5}"/>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A3792A31-B04B-6C42-AE0A-AA739C2517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97FE4E-5795-4C40-9DFD-AEF4C4990903}"/>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4337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921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22927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06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733586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481877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4001550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241974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75100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9D50A-A254-6B4F-A750-CF4A62735A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333206-4D0F-D34A-9DF6-ECEBF5C52EA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E25714-1879-364C-8EE9-9EAA5D9AACCC}"/>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9F324698-6129-294F-90FE-E141851F46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24ACC92-F546-A246-9B3D-79B56FF5704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47882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656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585114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6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DE4A57-B137-9747-82B0-1D3A47B125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4A390FC-5790-1048-9F5B-E2A78A6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36CEB8-C9A6-F842-864C-5DE3814C3EE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4674E94A-CC9B-FB4B-AFC1-BF69795426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108E3F-413F-294D-9531-A7A245CFF5F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7005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12CD39-B3A4-3043-B323-74B4C92D12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07879CC-65EA-394C-A4C7-7C8562CC220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93F077-A074-9047-B953-D0F49F6AD6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0C2D56-F8EA-AB4A-825A-C0E876B05944}"/>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262762A9-409D-1645-9E74-1EF5BF1B109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71B582-25CA-0040-A136-0DD9B67F5E35}"/>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82912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7E9C9-D0FD-5944-997A-80B6E6F8D5A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3AAB7E-A744-174F-A033-C25984FF5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0E68671-328F-E547-8EB0-D4B4B1195E8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1E3850-0C7B-0C4B-9BD7-55A3E2033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890C9E-7ED5-8B42-848A-080C394DBF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731549-7F38-1346-9B28-E0439AA9435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8" name="Segnaposto piè di pagina 7">
            <a:extLst>
              <a:ext uri="{FF2B5EF4-FFF2-40B4-BE49-F238E27FC236}">
                <a16:creationId xmlns:a16="http://schemas.microsoft.com/office/drawing/2014/main" id="{7B0F7C30-1F69-3E42-B47E-A3DC3866523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9573F3-F15F-964F-8F59-2C063A36C4B1}"/>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3639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2AEE6-EEBB-9D4D-B37B-93463AEA861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E0771BC-AE82-704A-A89F-184C6B3D9B3F}"/>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4" name="Segnaposto piè di pagina 3">
            <a:extLst>
              <a:ext uri="{FF2B5EF4-FFF2-40B4-BE49-F238E27FC236}">
                <a16:creationId xmlns:a16="http://schemas.microsoft.com/office/drawing/2014/main" id="{2A92FF4B-3AEC-B046-8AE1-6C22C20899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B1901FB-A8B9-4E49-A75E-426DC2355D46}"/>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5737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097F9D1-B5EF-4A49-A4DA-5221E698295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3" name="Segnaposto piè di pagina 2">
            <a:extLst>
              <a:ext uri="{FF2B5EF4-FFF2-40B4-BE49-F238E27FC236}">
                <a16:creationId xmlns:a16="http://schemas.microsoft.com/office/drawing/2014/main" id="{82B69C20-0D1E-834E-8ADF-80294D1342D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51CCD2-C0AC-3E49-AECB-1021B9723ED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768425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5EBEE-178D-BD40-BFB2-17160F6FA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CA2E29-8F8D-A84D-B0BF-FC24E08EA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0C788E-2157-7245-B5EC-6AB6CADB7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37EDB-FB1D-2E45-9DA6-72E6502D469D}"/>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46196936-0593-D942-9FD4-9D295B599C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ABEE99-709E-CD42-9AAE-08DC31072B3C}"/>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31005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7326-A8B6-DF44-8ACA-CB07EB7AE5E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47534E-38E0-9243-BAE1-FF65E64C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0D4FCCB-3DE6-1440-9A28-F79ACF67F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898FD1-E60C-5F4D-92BD-560981D380AB}"/>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5E49EDB6-E26C-904B-A0FD-A2FB5E615B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DF51C6-3ED0-0042-B5AA-FB9F4400425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87525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AE6576-5B43-764D-A83A-1277AF19A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0CAC1-C38C-804B-93AA-D195EB06D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6C2913-34C9-014D-8119-2AEAC3E03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FF159675-A822-564B-9A53-E435E31FD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4021D4E-3FF1-D447-A455-0BDAE734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E72AE-DE38-F543-871B-68E1C23A2238}" type="slidenum">
              <a:rPr lang="it-IT" smtClean="0"/>
              <a:t>‹N›</a:t>
            </a:fld>
            <a:endParaRPr lang="it-IT"/>
          </a:p>
        </p:txBody>
      </p:sp>
    </p:spTree>
    <p:extLst>
      <p:ext uri="{BB962C8B-B14F-4D97-AF65-F5344CB8AC3E}">
        <p14:creationId xmlns:p14="http://schemas.microsoft.com/office/powerpoint/2010/main" val="173854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5/19/21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096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NUL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a:ln>
                  <a:noFill/>
                </a:ln>
                <a:solidFill>
                  <a:srgbClr val="00B0F0"/>
                </a:solidFill>
                <a:effectLst/>
                <a:uLnTx/>
                <a:uFillTx/>
                <a:latin typeface="Tw Cen MT Condensed" panose="020B0606020104020203"/>
                <a:ea typeface="+mj-ea"/>
                <a:cs typeface="+mj-cs"/>
              </a:rPr>
              <a:t>session </a:t>
            </a: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2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descriptive statistics</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30918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Central Tendency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Central tendency tells about how the group of data is clustered around the centre value of the distribution.</a:t>
            </a:r>
          </a:p>
          <a:p>
            <a:pPr marL="0" indent="0">
              <a:buNone/>
            </a:pPr>
            <a:r>
              <a:rPr lang="en-GB" dirty="0"/>
              <a:t>Central tendency performs the following measures:</a:t>
            </a:r>
          </a:p>
          <a:p>
            <a:pPr>
              <a:buFont typeface="Font di sistema regolare"/>
              <a:buChar char="→"/>
            </a:pPr>
            <a:r>
              <a:rPr lang="en-GB" dirty="0">
                <a:solidFill>
                  <a:srgbClr val="92D050"/>
                </a:solidFill>
              </a:rPr>
              <a:t>Arithmetic Mean</a:t>
            </a:r>
          </a:p>
          <a:p>
            <a:pPr>
              <a:buFont typeface="Font di sistema regolare"/>
              <a:buChar char="→"/>
            </a:pPr>
            <a:r>
              <a:rPr lang="en-GB" dirty="0">
                <a:solidFill>
                  <a:srgbClr val="92D050"/>
                </a:solidFill>
              </a:rPr>
              <a:t>Geometric Mean</a:t>
            </a:r>
          </a:p>
          <a:p>
            <a:pPr>
              <a:buFont typeface="Font di sistema regolare"/>
              <a:buChar char="→"/>
            </a:pPr>
            <a:r>
              <a:rPr lang="en-GB" dirty="0">
                <a:solidFill>
                  <a:srgbClr val="92D050"/>
                </a:solidFill>
              </a:rPr>
              <a:t>Harmonic Mean</a:t>
            </a:r>
          </a:p>
          <a:p>
            <a:pPr>
              <a:buFont typeface="Font di sistema regolare"/>
              <a:buChar char="→"/>
            </a:pPr>
            <a:r>
              <a:rPr lang="en-GB" dirty="0">
                <a:solidFill>
                  <a:srgbClr val="92D050"/>
                </a:solidFill>
              </a:rPr>
              <a:t>Median</a:t>
            </a:r>
          </a:p>
          <a:p>
            <a:pPr>
              <a:buFont typeface="Font di sistema regolare"/>
              <a:buChar char="→"/>
            </a:pPr>
            <a:r>
              <a:rPr lang="en-GB" dirty="0">
                <a:solidFill>
                  <a:srgbClr val="92D050"/>
                </a:solidFill>
              </a:rPr>
              <a:t>Mode</a:t>
            </a:r>
          </a:p>
        </p:txBody>
      </p:sp>
    </p:spTree>
    <p:extLst>
      <p:ext uri="{BB962C8B-B14F-4D97-AF65-F5344CB8AC3E}">
        <p14:creationId xmlns:p14="http://schemas.microsoft.com/office/powerpoint/2010/main" val="294981193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Central Tendency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Central tendency tells about how the group of data is clustered around the centre value of the distribution.</a:t>
            </a:r>
          </a:p>
          <a:p>
            <a:pPr marL="0" indent="0">
              <a:buNone/>
            </a:pPr>
            <a:r>
              <a:rPr lang="en-GB" dirty="0"/>
              <a:t>Central tendency performs the following measures:</a:t>
            </a:r>
          </a:p>
          <a:p>
            <a:pPr>
              <a:buFont typeface="Font di sistema regolare"/>
              <a:buChar char="→"/>
            </a:pPr>
            <a:r>
              <a:rPr lang="en-GB" dirty="0">
                <a:solidFill>
                  <a:srgbClr val="92D050"/>
                </a:solidFill>
              </a:rPr>
              <a:t>Arithmetic Mean</a:t>
            </a:r>
          </a:p>
          <a:p>
            <a:pPr>
              <a:buClr>
                <a:srgbClr val="3A3A3A"/>
              </a:buClr>
              <a:buFont typeface="Font di sistema regolare"/>
              <a:buChar char="→"/>
            </a:pPr>
            <a:r>
              <a:rPr lang="en-GB" dirty="0">
                <a:solidFill>
                  <a:schemeClr val="bg1">
                    <a:lumMod val="65000"/>
                    <a:lumOff val="35000"/>
                  </a:schemeClr>
                </a:solidFill>
              </a:rPr>
              <a:t>Geometric Mean</a:t>
            </a:r>
          </a:p>
          <a:p>
            <a:pPr>
              <a:buClr>
                <a:srgbClr val="3A3A3A"/>
              </a:buClr>
              <a:buFont typeface="Font di sistema regolare"/>
              <a:buChar char="→"/>
            </a:pPr>
            <a:r>
              <a:rPr lang="en-GB" dirty="0">
                <a:solidFill>
                  <a:schemeClr val="bg1">
                    <a:lumMod val="65000"/>
                    <a:lumOff val="35000"/>
                  </a:schemeClr>
                </a:solidFill>
              </a:rPr>
              <a:t>Harmonic Mean</a:t>
            </a:r>
          </a:p>
          <a:p>
            <a:pPr>
              <a:buFont typeface="Font di sistema regolare"/>
              <a:buChar char="→"/>
            </a:pPr>
            <a:r>
              <a:rPr lang="en-GB" dirty="0">
                <a:solidFill>
                  <a:srgbClr val="92D050"/>
                </a:solidFill>
              </a:rPr>
              <a:t>Median</a:t>
            </a:r>
          </a:p>
          <a:p>
            <a:pPr>
              <a:buFont typeface="Font di sistema regolare"/>
              <a:buChar char="→"/>
            </a:pPr>
            <a:r>
              <a:rPr lang="en-GB" dirty="0">
                <a:solidFill>
                  <a:srgbClr val="92D050"/>
                </a:solidFill>
              </a:rPr>
              <a:t>Mode</a:t>
            </a:r>
          </a:p>
        </p:txBody>
      </p:sp>
    </p:spTree>
    <p:extLst>
      <p:ext uri="{BB962C8B-B14F-4D97-AF65-F5344CB8AC3E}">
        <p14:creationId xmlns:p14="http://schemas.microsoft.com/office/powerpoint/2010/main" val="52975335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Central Tendency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preferred measure of central tendency often depends on the shape of the distribution. Of the three measures of tendency, the mean is most heavily influenced by any outliers or skewness.</a:t>
            </a:r>
          </a:p>
          <a:p>
            <a:pPr marL="0" indent="0">
              <a:buNone/>
            </a:pPr>
            <a:r>
              <a:rPr lang="en-GB" dirty="0"/>
              <a:t>In a symmetrical distribution, the mean, median, and mode are all equal. In these cases, the mean is often the preferred measure of central tendency.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7" name="Picture 4" descr="The Normal/Gaussian distribution or Bell Curve | Medium">
            <a:extLst>
              <a:ext uri="{FF2B5EF4-FFF2-40B4-BE49-F238E27FC236}">
                <a16:creationId xmlns:a16="http://schemas.microsoft.com/office/drawing/2014/main" id="{0874E84D-3AEA-CA4E-9F88-FCA3DBE6CBF7}"/>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33225" r="33066"/>
          <a:stretch/>
        </p:blipFill>
        <p:spPr bwMode="auto">
          <a:xfrm>
            <a:off x="6938390" y="3428999"/>
            <a:ext cx="2640073" cy="30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78514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Central Tendency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For distributions that have outliers or are skewed, the median is often the preferred measure of central tendency because the median is more resistant to outliers than the mean. Below you will see how the direction of skewness impacts the order of the mean, median, and mode. Note that the mean is pulled in the direction of the skewness (i.e., the direction of the tail).</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grpSp>
        <p:nvGrpSpPr>
          <p:cNvPr id="8" name="Gruppo 7">
            <a:extLst>
              <a:ext uri="{FF2B5EF4-FFF2-40B4-BE49-F238E27FC236}">
                <a16:creationId xmlns:a16="http://schemas.microsoft.com/office/drawing/2014/main" id="{3128ECD1-E83F-5F48-BED1-55490CF9F742}"/>
              </a:ext>
            </a:extLst>
          </p:cNvPr>
          <p:cNvGrpSpPr>
            <a:grpSpLocks noChangeAspect="1"/>
          </p:cNvGrpSpPr>
          <p:nvPr/>
        </p:nvGrpSpPr>
        <p:grpSpPr>
          <a:xfrm>
            <a:off x="5120350" y="3141812"/>
            <a:ext cx="6276154" cy="3394454"/>
            <a:chOff x="11880809" y="6952910"/>
            <a:chExt cx="10732166" cy="5804485"/>
          </a:xfrm>
        </p:grpSpPr>
        <p:pic>
          <p:nvPicPr>
            <p:cNvPr id="9" name="Picture 4" descr="The Normal/Gaussian distribution or Bell Curve | Medium">
              <a:extLst>
                <a:ext uri="{FF2B5EF4-FFF2-40B4-BE49-F238E27FC236}">
                  <a16:creationId xmlns:a16="http://schemas.microsoft.com/office/drawing/2014/main" id="{AA0927A5-65B6-9D4B-BDAE-F0DBAC8AB027}"/>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66896" r="-2863"/>
            <a:stretch/>
          </p:blipFill>
          <p:spPr bwMode="auto">
            <a:xfrm>
              <a:off x="17246892" y="6952910"/>
              <a:ext cx="5366083" cy="58044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he Normal/Gaussian distribution or Bell Curve | Medium">
              <a:extLst>
                <a:ext uri="{FF2B5EF4-FFF2-40B4-BE49-F238E27FC236}">
                  <a16:creationId xmlns:a16="http://schemas.microsoft.com/office/drawing/2014/main" id="{0ECA8B40-951B-2B48-B7B1-6802DB11E8EB}"/>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662" r="65695"/>
            <a:stretch/>
          </p:blipFill>
          <p:spPr bwMode="auto">
            <a:xfrm>
              <a:off x="11880809" y="6952910"/>
              <a:ext cx="5366083" cy="58044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7380688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variability in the distribution of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In statistics, variability, dispersion, and spread are synonyms that denote the width of the distribution.</a:t>
            </a:r>
          </a:p>
          <a:p>
            <a:pPr marL="0" indent="0">
              <a:buNone/>
            </a:pPr>
            <a:r>
              <a:rPr lang="en-GB" dirty="0"/>
              <a:t>While a measure of central tendency describes the typical value, measures of variability define how far away the data points tend to fall from the centre.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11" name="Immagine 10">
            <a:extLst>
              <a:ext uri="{FF2B5EF4-FFF2-40B4-BE49-F238E27FC236}">
                <a16:creationId xmlns:a16="http://schemas.microsoft.com/office/drawing/2014/main" id="{D29C6CB9-82E3-5A48-9654-42D8EAB467C7}"/>
              </a:ext>
            </a:extLst>
          </p:cNvPr>
          <p:cNvPicPr>
            <a:picLocks noChangeAspect="1"/>
          </p:cNvPicPr>
          <p:nvPr/>
        </p:nvPicPr>
        <p:blipFill rotWithShape="1">
          <a:blip r:embed="rId4">
            <a:extLst>
              <a:ext uri="{28A0092B-C50C-407E-A947-70E740481C1C}">
                <a14:useLocalDpi xmlns:a14="http://schemas.microsoft.com/office/drawing/2010/main" val="0"/>
              </a:ext>
            </a:extLst>
          </a:blip>
          <a:srcRect l="4210" t="9744" b="20623"/>
          <a:stretch/>
        </p:blipFill>
        <p:spPr>
          <a:xfrm>
            <a:off x="5047340" y="3327662"/>
            <a:ext cx="3706493" cy="2019605"/>
          </a:xfrm>
          <a:prstGeom prst="rect">
            <a:avLst/>
          </a:prstGeom>
        </p:spPr>
      </p:pic>
      <p:sp>
        <p:nvSpPr>
          <p:cNvPr id="12" name="Rettangolo 11">
            <a:extLst>
              <a:ext uri="{FF2B5EF4-FFF2-40B4-BE49-F238E27FC236}">
                <a16:creationId xmlns:a16="http://schemas.microsoft.com/office/drawing/2014/main" id="{0358030E-4CC4-C24C-9B79-82F24001233A}"/>
              </a:ext>
            </a:extLst>
          </p:cNvPr>
          <p:cNvSpPr/>
          <p:nvPr/>
        </p:nvSpPr>
        <p:spPr>
          <a:xfrm>
            <a:off x="8258427" y="2737026"/>
            <a:ext cx="2638376" cy="160043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92D050"/>
                </a:solidFill>
                <a:effectLst/>
                <a:uLnTx/>
                <a:uFillTx/>
                <a:latin typeface="Tw Cen MT" panose="020B0602020104020603"/>
                <a:ea typeface="+mn-ea"/>
                <a:cs typeface="+mn-cs"/>
              </a:rPr>
              <a:t>Data sets can have the same central tendency but different levels of variability or vice versa.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92D050"/>
                </a:solidFill>
                <a:effectLst/>
                <a:uLnTx/>
                <a:uFillTx/>
                <a:latin typeface="Tw Cen MT" panose="020B0602020104020603"/>
                <a:ea typeface="+mn-ea"/>
                <a:cs typeface="+mn-cs"/>
              </a:rPr>
              <a:t>This is important because it tells you whether the points tend to be clustered around the center or more widely spread out.</a:t>
            </a:r>
          </a:p>
        </p:txBody>
      </p:sp>
      <p:cxnSp>
        <p:nvCxnSpPr>
          <p:cNvPr id="14" name="Connettore 1 13">
            <a:extLst>
              <a:ext uri="{FF2B5EF4-FFF2-40B4-BE49-F238E27FC236}">
                <a16:creationId xmlns:a16="http://schemas.microsoft.com/office/drawing/2014/main" id="{396CDB30-0208-B545-96B1-E9792C8C6FC2}"/>
              </a:ext>
            </a:extLst>
          </p:cNvPr>
          <p:cNvCxnSpPr>
            <a:cxnSpLocks/>
          </p:cNvCxnSpPr>
          <p:nvPr/>
        </p:nvCxnSpPr>
        <p:spPr>
          <a:xfrm flipH="1">
            <a:off x="6900586" y="3576324"/>
            <a:ext cx="1" cy="1646125"/>
          </a:xfrm>
          <a:prstGeom prst="line">
            <a:avLst/>
          </a:prstGeom>
          <a:noFill/>
          <a:ln w="38100" cap="flat">
            <a:solidFill>
              <a:schemeClr val="bg1">
                <a:lumMod val="10000"/>
                <a:lumOff val="90000"/>
              </a:schemeClr>
            </a:solidFill>
            <a:prstDash val="dashDot"/>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4577225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variability in the distribution of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Low variability is ideal because it means that you can better predict information about the population based on sample data. High variability means that the values are less consistent, so it’s harder to make predictions.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11" name="Immagine 10">
            <a:extLst>
              <a:ext uri="{FF2B5EF4-FFF2-40B4-BE49-F238E27FC236}">
                <a16:creationId xmlns:a16="http://schemas.microsoft.com/office/drawing/2014/main" id="{D29C6CB9-82E3-5A48-9654-42D8EAB467C7}"/>
              </a:ext>
            </a:extLst>
          </p:cNvPr>
          <p:cNvPicPr>
            <a:picLocks noChangeAspect="1"/>
          </p:cNvPicPr>
          <p:nvPr/>
        </p:nvPicPr>
        <p:blipFill rotWithShape="1">
          <a:blip r:embed="rId4">
            <a:extLst>
              <a:ext uri="{28A0092B-C50C-407E-A947-70E740481C1C}">
                <a14:useLocalDpi xmlns:a14="http://schemas.microsoft.com/office/drawing/2010/main" val="0"/>
              </a:ext>
            </a:extLst>
          </a:blip>
          <a:srcRect l="4210" t="9744" b="20623"/>
          <a:stretch/>
        </p:blipFill>
        <p:spPr>
          <a:xfrm>
            <a:off x="5047340" y="3327662"/>
            <a:ext cx="3706493" cy="2019605"/>
          </a:xfrm>
          <a:prstGeom prst="rect">
            <a:avLst/>
          </a:prstGeom>
        </p:spPr>
      </p:pic>
      <p:sp>
        <p:nvSpPr>
          <p:cNvPr id="10" name="Rettangolo 9">
            <a:extLst>
              <a:ext uri="{FF2B5EF4-FFF2-40B4-BE49-F238E27FC236}">
                <a16:creationId xmlns:a16="http://schemas.microsoft.com/office/drawing/2014/main" id="{CB88B6EA-DB76-5246-A76C-1A71B48564CF}"/>
              </a:ext>
            </a:extLst>
          </p:cNvPr>
          <p:cNvSpPr/>
          <p:nvPr/>
        </p:nvSpPr>
        <p:spPr>
          <a:xfrm>
            <a:off x="7879379" y="5347266"/>
            <a:ext cx="984660"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6AA84F"/>
                </a:solidFill>
                <a:effectLst/>
                <a:uLnTx/>
                <a:uFillTx/>
                <a:latin typeface="Tw Cen MT Condensed" panose="020B0606020104020203"/>
                <a:ea typeface="+mn-ea"/>
                <a:cs typeface="+mn-cs"/>
              </a:rPr>
              <a:t>Low variability</a:t>
            </a:r>
            <a:endParaRPr kumimoji="0" lang="it-IT" sz="1400" b="0" i="0" u="none" strike="noStrike" kern="1200" cap="none" spc="0" normalizeH="0" baseline="0" noProof="0" dirty="0">
              <a:ln>
                <a:noFill/>
              </a:ln>
              <a:solidFill>
                <a:srgbClr val="6AA84F"/>
              </a:solidFill>
              <a:effectLst/>
              <a:uLnTx/>
              <a:uFillTx/>
              <a:latin typeface="Tw Cen MT Condensed" panose="020B0606020104020203"/>
              <a:ea typeface="+mn-ea"/>
              <a:cs typeface="+mn-cs"/>
            </a:endParaRPr>
          </a:p>
        </p:txBody>
      </p:sp>
      <p:sp>
        <p:nvSpPr>
          <p:cNvPr id="15" name="Rettangolo 14">
            <a:extLst>
              <a:ext uri="{FF2B5EF4-FFF2-40B4-BE49-F238E27FC236}">
                <a16:creationId xmlns:a16="http://schemas.microsoft.com/office/drawing/2014/main" id="{348FCD1B-B397-9641-B711-D74284C5A3FC}"/>
              </a:ext>
            </a:extLst>
          </p:cNvPr>
          <p:cNvSpPr/>
          <p:nvPr/>
        </p:nvSpPr>
        <p:spPr>
          <a:xfrm>
            <a:off x="6317802" y="5347267"/>
            <a:ext cx="1224030"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EA4235"/>
                </a:solidFill>
                <a:effectLst/>
                <a:uLnTx/>
                <a:uFillTx/>
                <a:latin typeface="Tw Cen MT Condensed" panose="020B0606020104020203"/>
                <a:ea typeface="+mn-ea"/>
                <a:cs typeface="+mn-cs"/>
              </a:rPr>
              <a:t>Medium variability</a:t>
            </a:r>
            <a:endParaRPr kumimoji="0" lang="it-IT" sz="1400" b="0" i="0" u="none" strike="noStrike" kern="1200" cap="none" spc="0" normalizeH="0" baseline="0" noProof="0" dirty="0">
              <a:ln>
                <a:noFill/>
              </a:ln>
              <a:solidFill>
                <a:srgbClr val="EA4235"/>
              </a:solidFill>
              <a:effectLst/>
              <a:uLnTx/>
              <a:uFillTx/>
              <a:latin typeface="Tw Cen MT Condensed" panose="020B0606020104020203"/>
              <a:ea typeface="+mn-ea"/>
              <a:cs typeface="+mn-cs"/>
            </a:endParaRPr>
          </a:p>
        </p:txBody>
      </p:sp>
      <p:sp>
        <p:nvSpPr>
          <p:cNvPr id="16" name="Rettangolo 15">
            <a:extLst>
              <a:ext uri="{FF2B5EF4-FFF2-40B4-BE49-F238E27FC236}">
                <a16:creationId xmlns:a16="http://schemas.microsoft.com/office/drawing/2014/main" id="{CBBE617A-984B-6849-BCA8-8606EBF8D170}"/>
              </a:ext>
            </a:extLst>
          </p:cNvPr>
          <p:cNvSpPr/>
          <p:nvPr/>
        </p:nvSpPr>
        <p:spPr>
          <a:xfrm>
            <a:off x="4969398" y="5347267"/>
            <a:ext cx="1007825"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285F4"/>
                </a:solidFill>
                <a:effectLst/>
                <a:uLnTx/>
                <a:uFillTx/>
                <a:latin typeface="Tw Cen MT Condensed" panose="020B0606020104020203"/>
                <a:ea typeface="+mn-ea"/>
                <a:cs typeface="+mn-cs"/>
              </a:rPr>
              <a:t>High variability</a:t>
            </a:r>
            <a:endParaRPr kumimoji="0" lang="it-IT" sz="1400" b="0" i="0" u="none" strike="noStrike" kern="1200" cap="none" spc="0" normalizeH="0" baseline="0" noProof="0" dirty="0">
              <a:ln>
                <a:noFill/>
              </a:ln>
              <a:solidFill>
                <a:srgbClr val="4285F4"/>
              </a:solidFill>
              <a:effectLst/>
              <a:uLnTx/>
              <a:uFillTx/>
              <a:latin typeface="Tw Cen MT Condensed" panose="020B0606020104020203"/>
              <a:ea typeface="+mn-ea"/>
              <a:cs typeface="+mn-cs"/>
            </a:endParaRPr>
          </a:p>
        </p:txBody>
      </p:sp>
      <p:sp>
        <p:nvSpPr>
          <p:cNvPr id="18" name="Rettangolo 17">
            <a:extLst>
              <a:ext uri="{FF2B5EF4-FFF2-40B4-BE49-F238E27FC236}">
                <a16:creationId xmlns:a16="http://schemas.microsoft.com/office/drawing/2014/main" id="{D26635A6-BEF4-AC42-9770-4FADDC7B689C}"/>
              </a:ext>
            </a:extLst>
          </p:cNvPr>
          <p:cNvSpPr/>
          <p:nvPr/>
        </p:nvSpPr>
        <p:spPr>
          <a:xfrm>
            <a:off x="8258427" y="2737026"/>
            <a:ext cx="2638376" cy="160043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92D050"/>
                </a:solidFill>
                <a:effectLst/>
                <a:uLnTx/>
                <a:uFillTx/>
                <a:latin typeface="Tw Cen MT" panose="020B0602020104020603"/>
                <a:ea typeface="+mn-ea"/>
                <a:cs typeface="+mn-cs"/>
              </a:rPr>
              <a:t>Data sets can have the same central tendency but different levels of variability or vice versa.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92D050"/>
                </a:solidFill>
                <a:effectLst/>
                <a:uLnTx/>
                <a:uFillTx/>
                <a:latin typeface="Tw Cen MT" panose="020B0602020104020603"/>
                <a:ea typeface="+mn-ea"/>
                <a:cs typeface="+mn-cs"/>
              </a:rPr>
              <a:t>This is important because it tells you whether the points tend to be clustered around the center or more widely spread out.</a:t>
            </a:r>
          </a:p>
        </p:txBody>
      </p:sp>
      <p:cxnSp>
        <p:nvCxnSpPr>
          <p:cNvPr id="20" name="Connettore 1 19">
            <a:extLst>
              <a:ext uri="{FF2B5EF4-FFF2-40B4-BE49-F238E27FC236}">
                <a16:creationId xmlns:a16="http://schemas.microsoft.com/office/drawing/2014/main" id="{94408A42-D17D-574A-A593-17619FE86E84}"/>
              </a:ext>
            </a:extLst>
          </p:cNvPr>
          <p:cNvCxnSpPr>
            <a:cxnSpLocks/>
          </p:cNvCxnSpPr>
          <p:nvPr/>
        </p:nvCxnSpPr>
        <p:spPr>
          <a:xfrm flipH="1">
            <a:off x="6900586" y="3576324"/>
            <a:ext cx="1" cy="1646125"/>
          </a:xfrm>
          <a:prstGeom prst="line">
            <a:avLst/>
          </a:prstGeom>
          <a:noFill/>
          <a:ln w="38100" cap="flat">
            <a:solidFill>
              <a:schemeClr val="bg1">
                <a:lumMod val="10000"/>
                <a:lumOff val="90000"/>
              </a:schemeClr>
            </a:solidFill>
            <a:prstDash val="dashDot"/>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289151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Measures of variability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solidFill>
                  <a:srgbClr val="92D050"/>
                </a:solidFill>
              </a:rPr>
              <a:t>Range</a:t>
            </a:r>
            <a:r>
              <a:rPr lang="en-GB" dirty="0"/>
              <a:t> - the difference between the highest and lowest values</a:t>
            </a:r>
          </a:p>
          <a:p>
            <a:pPr>
              <a:buFont typeface="Font di sistema regolare"/>
              <a:buChar char="→"/>
            </a:pPr>
            <a:r>
              <a:rPr lang="en-GB" dirty="0">
                <a:solidFill>
                  <a:srgbClr val="92D050"/>
                </a:solidFill>
              </a:rPr>
              <a:t>Interquartile range</a:t>
            </a:r>
            <a:r>
              <a:rPr lang="en-GB" dirty="0"/>
              <a:t> - the range of the middle half of a distribution</a:t>
            </a:r>
          </a:p>
          <a:p>
            <a:pPr>
              <a:buFont typeface="Font di sistema regolare"/>
              <a:buChar char="→"/>
            </a:pPr>
            <a:r>
              <a:rPr lang="en-GB" dirty="0">
                <a:solidFill>
                  <a:srgbClr val="92D050"/>
                </a:solidFill>
              </a:rPr>
              <a:t>Standard deviation</a:t>
            </a:r>
            <a:r>
              <a:rPr lang="en-GB" dirty="0"/>
              <a:t> - average distance from the mean</a:t>
            </a:r>
          </a:p>
          <a:p>
            <a:pPr>
              <a:buFont typeface="Font di sistema regolare"/>
              <a:buChar char="→"/>
            </a:pPr>
            <a:r>
              <a:rPr lang="en-GB" dirty="0">
                <a:solidFill>
                  <a:srgbClr val="92D050"/>
                </a:solidFill>
              </a:rPr>
              <a:t>Variance</a:t>
            </a:r>
            <a:r>
              <a:rPr lang="en-GB" dirty="0"/>
              <a:t> - average of squared distances from the mean</a:t>
            </a:r>
          </a:p>
        </p:txBody>
      </p:sp>
    </p:spTree>
    <p:extLst>
      <p:ext uri="{BB962C8B-B14F-4D97-AF65-F5344CB8AC3E}">
        <p14:creationId xmlns:p14="http://schemas.microsoft.com/office/powerpoint/2010/main" val="42368607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Measures of symmetry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solidFill>
                  <a:srgbClr val="92D050"/>
                </a:solidFill>
              </a:rPr>
              <a:t>Skewness </a:t>
            </a:r>
            <a:r>
              <a:rPr lang="en-GB" dirty="0"/>
              <a:t>is a measure of symmetry, or more precisely, the lack of symmetry.</a:t>
            </a:r>
          </a:p>
          <a:p>
            <a:pPr>
              <a:buFont typeface="Font di sistema regolare"/>
              <a:buChar char="→"/>
            </a:pPr>
            <a:r>
              <a:rPr lang="en-GB" dirty="0">
                <a:solidFill>
                  <a:srgbClr val="92D050"/>
                </a:solidFill>
              </a:rPr>
              <a:t>Kurtosis </a:t>
            </a:r>
            <a:r>
              <a:rPr lang="en-GB" dirty="0"/>
              <a:t>is a measure of whether the data are heavy-tailed or light-tailed relative to a normal distribution.</a:t>
            </a:r>
          </a:p>
        </p:txBody>
      </p:sp>
    </p:spTree>
    <p:extLst>
      <p:ext uri="{BB962C8B-B14F-4D97-AF65-F5344CB8AC3E}">
        <p14:creationId xmlns:p14="http://schemas.microsoft.com/office/powerpoint/2010/main" val="412862999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range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range tells you the spread of your data from the lowest to the highest value in the distribution. To find the range, simply subtract the lowest value from the highest value in the data set.</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Rettangolo 3">
            <a:extLst>
              <a:ext uri="{FF2B5EF4-FFF2-40B4-BE49-F238E27FC236}">
                <a16:creationId xmlns:a16="http://schemas.microsoft.com/office/drawing/2014/main" id="{32532E9F-3C2D-4D43-9E04-DFA1E8A2624C}"/>
              </a:ext>
            </a:extLst>
          </p:cNvPr>
          <p:cNvSpPr/>
          <p:nvPr/>
        </p:nvSpPr>
        <p:spPr>
          <a:xfrm>
            <a:off x="5210427" y="2234229"/>
            <a:ext cx="6096000" cy="3139321"/>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00B0F0"/>
                </a:solidFill>
                <a:effectLst/>
                <a:uLnTx/>
                <a:uFillTx/>
                <a:latin typeface="Tw Cen MT" panose="020B0602020104020603"/>
                <a:ea typeface="+mn-ea"/>
                <a:cs typeface="+mn-cs"/>
              </a:rPr>
              <a:t>Example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You have 8 data points from Sample 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Data</a:t>
            </a: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 	72	110	134	190	238	287	305	324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The highest value (</a:t>
            </a: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H</a:t>
            </a: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 is 324 and the lowest (</a:t>
            </a: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L</a:t>
            </a: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 is 72.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R = H – 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R = 324 – 72 = 252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The range of your data is </a:t>
            </a: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252</a:t>
            </a:r>
            <a:endParaRPr kumimoji="0" lang="it-IT" sz="22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31250030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Interquartile range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interquartile range gives you the spread of the middle of your distribution.</a:t>
            </a:r>
          </a:p>
          <a:p>
            <a:pPr marL="0" indent="0">
              <a:buNone/>
            </a:pPr>
            <a:r>
              <a:rPr lang="en-GB" dirty="0"/>
              <a:t>The interquartile range contains half of the values. While the first quartile (Q1) contains the first 25% of values, the fourth quartile (Q4) contains the last 25% of values.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grpSp>
        <p:nvGrpSpPr>
          <p:cNvPr id="8" name="Gruppo 7">
            <a:extLst>
              <a:ext uri="{FF2B5EF4-FFF2-40B4-BE49-F238E27FC236}">
                <a16:creationId xmlns:a16="http://schemas.microsoft.com/office/drawing/2014/main" id="{1A5E2CDF-7DE9-2D47-BF07-FD383B076517}"/>
              </a:ext>
            </a:extLst>
          </p:cNvPr>
          <p:cNvGrpSpPr>
            <a:grpSpLocks noChangeAspect="1"/>
          </p:cNvGrpSpPr>
          <p:nvPr/>
        </p:nvGrpSpPr>
        <p:grpSpPr>
          <a:xfrm>
            <a:off x="5874687" y="2669836"/>
            <a:ext cx="4796455" cy="3544697"/>
            <a:chOff x="13232692" y="8201469"/>
            <a:chExt cx="7014488" cy="5183877"/>
          </a:xfrm>
        </p:grpSpPr>
        <p:pic>
          <p:nvPicPr>
            <p:cNvPr id="9" name="Picture 2" descr="Interquartile range - Wikipedia">
              <a:extLst>
                <a:ext uri="{FF2B5EF4-FFF2-40B4-BE49-F238E27FC236}">
                  <a16:creationId xmlns:a16="http://schemas.microsoft.com/office/drawing/2014/main" id="{78C39168-8A66-A94F-BED3-C896C567C22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b="32197"/>
            <a:stretch/>
          </p:blipFill>
          <p:spPr bwMode="auto">
            <a:xfrm>
              <a:off x="13232693" y="8201469"/>
              <a:ext cx="7014487" cy="51838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rquartile range - Wikipedia">
              <a:extLst>
                <a:ext uri="{FF2B5EF4-FFF2-40B4-BE49-F238E27FC236}">
                  <a16:creationId xmlns:a16="http://schemas.microsoft.com/office/drawing/2014/main" id="{3FA96F4F-9D95-8543-A059-FD4884F247BA}"/>
                </a:ext>
              </a:extLst>
            </p:cNvPr>
            <p:cNvPicPr>
              <a:picLocks noChangeAspect="1" noChangeArrowheads="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t="40199" b="36455"/>
            <a:stretch/>
          </p:blipFill>
          <p:spPr bwMode="auto">
            <a:xfrm>
              <a:off x="13232692" y="11263870"/>
              <a:ext cx="7014487" cy="178486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863509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pre-processing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Preprocessing the data is one of the crucial steps of data analysis, one of the preliminary steps in that includes feature scaling. Often, programmers new to data science tend to neglect or bypass the step and directly go to </a:t>
            </a:r>
            <a:r>
              <a:rPr lang="en-GB" dirty="0"/>
              <a:t>analysing</a:t>
            </a:r>
            <a:r>
              <a:rPr lang="en-US" dirty="0"/>
              <a:t> the data; this leads to bias and, in turn, influences the prediction accuracy.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29" name="Picture 2">
            <a:extLst>
              <a:ext uri="{FF2B5EF4-FFF2-40B4-BE49-F238E27FC236}">
                <a16:creationId xmlns:a16="http://schemas.microsoft.com/office/drawing/2014/main" id="{DB7B8BDE-B55C-C04B-BA50-C90F07AA371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5045" y="2903219"/>
            <a:ext cx="3826764" cy="382676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nettore 2 29">
            <a:extLst>
              <a:ext uri="{FF2B5EF4-FFF2-40B4-BE49-F238E27FC236}">
                <a16:creationId xmlns:a16="http://schemas.microsoft.com/office/drawing/2014/main" id="{A25C49AD-03D6-8044-8C09-8E26898626DE}"/>
              </a:ext>
            </a:extLst>
          </p:cNvPr>
          <p:cNvCxnSpPr/>
          <p:nvPr/>
        </p:nvCxnSpPr>
        <p:spPr>
          <a:xfrm>
            <a:off x="7783830" y="4949190"/>
            <a:ext cx="605790" cy="6057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435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Five-number summary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Every distribution can be organized using a five-number summary:</a:t>
            </a:r>
          </a:p>
          <a:p>
            <a:pPr marL="0" indent="0">
              <a:buNone/>
            </a:pPr>
            <a:endParaRPr lang="en-GB" dirty="0"/>
          </a:p>
          <a:p>
            <a:pPr marL="0" indent="0">
              <a:buNone/>
            </a:pPr>
            <a:endParaRPr lang="en-GB" dirty="0"/>
          </a:p>
          <a:p>
            <a:pPr>
              <a:buFont typeface="Font di sistema regolare"/>
              <a:buChar char="→"/>
            </a:pPr>
            <a:r>
              <a:rPr lang="en-GB" dirty="0">
                <a:solidFill>
                  <a:srgbClr val="92D050"/>
                </a:solidFill>
              </a:rPr>
              <a:t>Lowest value</a:t>
            </a:r>
          </a:p>
          <a:p>
            <a:pPr>
              <a:buFont typeface="Font di sistema regolare"/>
              <a:buChar char="→"/>
            </a:pPr>
            <a:r>
              <a:rPr lang="en-GB" dirty="0">
                <a:solidFill>
                  <a:srgbClr val="92D050"/>
                </a:solidFill>
              </a:rPr>
              <a:t>Q1: 25th percentile</a:t>
            </a:r>
          </a:p>
          <a:p>
            <a:pPr>
              <a:buFont typeface="Font di sistema regolare"/>
              <a:buChar char="→"/>
            </a:pPr>
            <a:r>
              <a:rPr lang="en-GB" dirty="0">
                <a:solidFill>
                  <a:srgbClr val="92D050"/>
                </a:solidFill>
              </a:rPr>
              <a:t>Q2: the median</a:t>
            </a:r>
          </a:p>
          <a:p>
            <a:pPr>
              <a:buFont typeface="Font di sistema regolare"/>
              <a:buChar char="→"/>
            </a:pPr>
            <a:r>
              <a:rPr lang="en-GB" dirty="0">
                <a:solidFill>
                  <a:srgbClr val="92D050"/>
                </a:solidFill>
              </a:rPr>
              <a:t>Q3: 75th percentile</a:t>
            </a:r>
          </a:p>
          <a:p>
            <a:pPr>
              <a:buFont typeface="Font di sistema regolare"/>
              <a:buChar char="→"/>
            </a:pPr>
            <a:r>
              <a:rPr lang="en-GB" dirty="0">
                <a:solidFill>
                  <a:srgbClr val="92D050"/>
                </a:solidFill>
              </a:rPr>
              <a:t>Highest value (Q4)</a:t>
            </a:r>
          </a:p>
          <a:p>
            <a:pPr marL="0" indent="0">
              <a:buNone/>
            </a:pPr>
            <a:endParaRPr lang="en-GB" dirty="0"/>
          </a:p>
          <a:p>
            <a:pPr marL="0" indent="0">
              <a:buNone/>
            </a:pPr>
            <a:endParaRPr lang="en-GB" dirty="0"/>
          </a:p>
          <a:p>
            <a:pPr marL="0" indent="0">
              <a:buNone/>
            </a:pPr>
            <a:endParaRPr lang="en-GB" dirty="0"/>
          </a:p>
        </p:txBody>
      </p:sp>
      <p:pic>
        <p:nvPicPr>
          <p:cNvPr id="5" name="Immagine 4">
            <a:extLst>
              <a:ext uri="{FF2B5EF4-FFF2-40B4-BE49-F238E27FC236}">
                <a16:creationId xmlns:a16="http://schemas.microsoft.com/office/drawing/2014/main" id="{5507C77A-FF9F-0546-BAB9-54B543A95019}"/>
              </a:ext>
            </a:extLst>
          </p:cNvPr>
          <p:cNvPicPr>
            <a:picLocks noChangeAspect="1"/>
          </p:cNvPicPr>
          <p:nvPr/>
        </p:nvPicPr>
        <p:blipFill>
          <a:blip r:embed="rId4"/>
          <a:stretch>
            <a:fillRect/>
          </a:stretch>
        </p:blipFill>
        <p:spPr>
          <a:xfrm>
            <a:off x="7933442" y="2109409"/>
            <a:ext cx="3789927" cy="2919791"/>
          </a:xfrm>
          <a:prstGeom prst="rect">
            <a:avLst/>
          </a:prstGeom>
        </p:spPr>
      </p:pic>
    </p:spTree>
    <p:extLst>
      <p:ext uri="{BB962C8B-B14F-4D97-AF65-F5344CB8AC3E}">
        <p14:creationId xmlns:p14="http://schemas.microsoft.com/office/powerpoint/2010/main" val="164633959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Standard deviation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standard deviation is the average amount of variability in your dataset.</a:t>
            </a:r>
          </a:p>
          <a:p>
            <a:pPr marL="0" indent="0">
              <a:buNone/>
            </a:pPr>
            <a:r>
              <a:rPr lang="en-GB" dirty="0"/>
              <a:t>It tells you, on average, how far each score lies from the mean. The larger the standard deviation, the more variable the data set is.</a:t>
            </a:r>
          </a:p>
          <a:p>
            <a:pPr>
              <a:buFont typeface="Font di sistema regolare"/>
              <a:buChar char="→"/>
            </a:pPr>
            <a:r>
              <a:rPr lang="en-GB" dirty="0">
                <a:solidFill>
                  <a:srgbClr val="92D050"/>
                </a:solidFill>
              </a:rPr>
              <a:t>List each score and find their mean.</a:t>
            </a:r>
          </a:p>
          <a:p>
            <a:pPr>
              <a:buFont typeface="Font di sistema regolare"/>
              <a:buChar char="→"/>
            </a:pPr>
            <a:r>
              <a:rPr lang="en-GB" dirty="0">
                <a:solidFill>
                  <a:srgbClr val="92D050"/>
                </a:solidFill>
              </a:rPr>
              <a:t>Subtract the mean from each score to get the deviation from the mean.</a:t>
            </a:r>
          </a:p>
          <a:p>
            <a:pPr>
              <a:buFont typeface="Font di sistema regolare"/>
              <a:buChar char="→"/>
            </a:pPr>
            <a:r>
              <a:rPr lang="en-GB" dirty="0">
                <a:solidFill>
                  <a:srgbClr val="92D050"/>
                </a:solidFill>
              </a:rPr>
              <a:t>Square each of these deviations.</a:t>
            </a:r>
          </a:p>
          <a:p>
            <a:pPr>
              <a:buFont typeface="Font di sistema regolare"/>
              <a:buChar char="→"/>
            </a:pPr>
            <a:r>
              <a:rPr lang="en-GB" dirty="0">
                <a:solidFill>
                  <a:srgbClr val="92D050"/>
                </a:solidFill>
              </a:rPr>
              <a:t>Add up all of the squared deviations.</a:t>
            </a:r>
          </a:p>
          <a:p>
            <a:pPr>
              <a:buFont typeface="Font di sistema regolare"/>
              <a:buChar char="→"/>
            </a:pPr>
            <a:r>
              <a:rPr lang="en-GB" dirty="0">
                <a:solidFill>
                  <a:srgbClr val="92D050"/>
                </a:solidFill>
              </a:rPr>
              <a:t>Divide the sum of the squared deviations by n – 1 (for a sample) or N (for a population).</a:t>
            </a:r>
          </a:p>
          <a:p>
            <a:pPr>
              <a:buFont typeface="Font di sistema regolare"/>
              <a:buChar char="→"/>
            </a:pPr>
            <a:r>
              <a:rPr lang="en-GB" dirty="0">
                <a:solidFill>
                  <a:srgbClr val="92D050"/>
                </a:solidFill>
              </a:rPr>
              <a:t>Find the square root of the number you found.</a:t>
            </a:r>
          </a:p>
          <a:p>
            <a:pPr marL="0" indent="0">
              <a:buNone/>
            </a:pPr>
            <a:endParaRPr lang="en-GB" dirty="0"/>
          </a:p>
        </p:txBody>
      </p:sp>
    </p:spTree>
    <p:extLst>
      <p:ext uri="{BB962C8B-B14F-4D97-AF65-F5344CB8AC3E}">
        <p14:creationId xmlns:p14="http://schemas.microsoft.com/office/powerpoint/2010/main" val="408957915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Standard deviation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Standard deviation formula for populations</a:t>
            </a:r>
          </a:p>
          <a:p>
            <a:pPr marL="0" indent="0">
              <a:buNone/>
            </a:pPr>
            <a:endParaRPr lang="en-GB" dirty="0"/>
          </a:p>
          <a:p>
            <a:pPr marL="0" indent="0">
              <a:buNone/>
            </a:pPr>
            <a:endParaRPr lang="en-GB" dirty="0"/>
          </a:p>
          <a:p>
            <a:pPr marL="0" indent="0">
              <a:buNone/>
            </a:pPr>
            <a:endParaRPr lang="en-GB" dirty="0"/>
          </a:p>
          <a:p>
            <a:pPr marL="0" indent="0">
              <a:buNone/>
            </a:pPr>
            <a:r>
              <a:rPr lang="en-GB" dirty="0"/>
              <a:t>Standard deviation formula for samples</a:t>
            </a:r>
          </a:p>
          <a:p>
            <a:pPr marL="0" indent="0">
              <a:buNone/>
            </a:pPr>
            <a:endParaRPr lang="en-GB" dirty="0"/>
          </a:p>
          <a:p>
            <a:pPr marL="0" indent="0">
              <a:buNone/>
            </a:pPr>
            <a:endParaRPr lang="en-GB" dirty="0"/>
          </a:p>
        </p:txBody>
      </p:sp>
      <p:pic>
        <p:nvPicPr>
          <p:cNvPr id="5" name="Immagine 4">
            <a:extLst>
              <a:ext uri="{FF2B5EF4-FFF2-40B4-BE49-F238E27FC236}">
                <a16:creationId xmlns:a16="http://schemas.microsoft.com/office/drawing/2014/main" id="{D59CD6F5-F6B4-144B-8715-0F52CC3B923C}"/>
              </a:ext>
            </a:extLst>
          </p:cNvPr>
          <p:cNvPicPr>
            <a:picLocks noChangeAspect="1"/>
          </p:cNvPicPr>
          <p:nvPr/>
        </p:nvPicPr>
        <p:blipFill>
          <a:blip r:embed="rId4"/>
          <a:stretch>
            <a:fillRect/>
          </a:stretch>
        </p:blipFill>
        <p:spPr>
          <a:xfrm>
            <a:off x="4983276" y="1988021"/>
            <a:ext cx="2100246" cy="1782702"/>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78C8C214-7FDA-0442-BF00-FADE40AF79B2}"/>
              </a:ext>
            </a:extLst>
          </p:cNvPr>
          <p:cNvPicPr>
            <a:picLocks noChangeAspect="1"/>
          </p:cNvPicPr>
          <p:nvPr/>
        </p:nvPicPr>
        <p:blipFill>
          <a:blip r:embed="rId5"/>
          <a:stretch>
            <a:fillRect/>
          </a:stretch>
        </p:blipFill>
        <p:spPr>
          <a:xfrm>
            <a:off x="4919209" y="3942246"/>
            <a:ext cx="2228379" cy="1782703"/>
          </a:xfrm>
          <a:prstGeom prst="rect">
            <a:avLst/>
          </a:prstGeom>
        </p:spPr>
      </p:pic>
      <p:sp>
        <p:nvSpPr>
          <p:cNvPr id="11" name="Rettangolo 10">
            <a:extLst>
              <a:ext uri="{FF2B5EF4-FFF2-40B4-BE49-F238E27FC236}">
                <a16:creationId xmlns:a16="http://schemas.microsoft.com/office/drawing/2014/main" id="{000B0916-1A72-1049-9820-A95221F301C4}"/>
              </a:ext>
            </a:extLst>
          </p:cNvPr>
          <p:cNvSpPr/>
          <p:nvPr/>
        </p:nvSpPr>
        <p:spPr>
          <a:xfrm>
            <a:off x="7654620" y="2402318"/>
            <a:ext cx="2752572" cy="954107"/>
          </a:xfrm>
          <a:prstGeom prst="rect">
            <a:avLst/>
          </a:prstGeom>
        </p:spPr>
        <p:txBody>
          <a:bodyPr wrap="square">
            <a:spAutoFit/>
          </a:bodyPr>
          <a:lstStyle/>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sum of…</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X</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each value</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μ</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population mean</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N</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number of values in the population</a:t>
            </a:r>
          </a:p>
        </p:txBody>
      </p:sp>
      <p:sp>
        <p:nvSpPr>
          <p:cNvPr id="12" name="Rettangolo 11">
            <a:extLst>
              <a:ext uri="{FF2B5EF4-FFF2-40B4-BE49-F238E27FC236}">
                <a16:creationId xmlns:a16="http://schemas.microsoft.com/office/drawing/2014/main" id="{418105EE-6B36-D841-AA75-C87667BC260C}"/>
              </a:ext>
            </a:extLst>
          </p:cNvPr>
          <p:cNvSpPr/>
          <p:nvPr/>
        </p:nvSpPr>
        <p:spPr>
          <a:xfrm>
            <a:off x="7654620" y="4356543"/>
            <a:ext cx="2752572" cy="954107"/>
          </a:xfrm>
          <a:prstGeom prst="rect">
            <a:avLst/>
          </a:prstGeom>
        </p:spPr>
        <p:txBody>
          <a:bodyPr wrap="square">
            <a:spAutoFit/>
          </a:bodyPr>
          <a:lstStyle/>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sum of…</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X</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each value</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μ</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sample mean</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N</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number of values in the sample</a:t>
            </a:r>
          </a:p>
        </p:txBody>
      </p:sp>
    </p:spTree>
    <p:extLst>
      <p:ext uri="{BB962C8B-B14F-4D97-AF65-F5344CB8AC3E}">
        <p14:creationId xmlns:p14="http://schemas.microsoft.com/office/powerpoint/2010/main" val="107246214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Variance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t>The variance is the average of squared deviations from the mean. A deviation from the mean is how far a score lies from the mean.</a:t>
            </a:r>
          </a:p>
          <a:p>
            <a:pPr>
              <a:buFont typeface="Font di sistema regolare"/>
              <a:buChar char="→"/>
            </a:pPr>
            <a:r>
              <a:rPr lang="en-GB" dirty="0"/>
              <a:t>Variance is the square of the standard deviation. This means that the units of variance are much larger than those of a typical value of a data set.</a:t>
            </a:r>
          </a:p>
          <a:p>
            <a:pPr>
              <a:buFont typeface="Font di sistema regolare"/>
              <a:buChar char="→"/>
            </a:pPr>
            <a:r>
              <a:rPr lang="en-GB" dirty="0"/>
              <a:t>While it’s harder to interpret the variance number intuitively, it’s important to calculate variance for comparing different data sets in statistical tests like ANOVAs.</a:t>
            </a:r>
          </a:p>
          <a:p>
            <a:pPr>
              <a:buFont typeface="Font di sistema regolare"/>
              <a:buChar char="→"/>
            </a:pPr>
            <a:r>
              <a:rPr lang="en-GB" dirty="0"/>
              <a:t>Variance reflects the degree of spread in the data set. The more spread the data, the larger the variance is in relation to the mean.</a:t>
            </a:r>
          </a:p>
        </p:txBody>
      </p:sp>
    </p:spTree>
    <p:extLst>
      <p:ext uri="{BB962C8B-B14F-4D97-AF65-F5344CB8AC3E}">
        <p14:creationId xmlns:p14="http://schemas.microsoft.com/office/powerpoint/2010/main" val="184825996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Measures of variability: skewness &amp; kurtosis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endParaRPr lang="en-GB" dirty="0"/>
          </a:p>
          <a:p>
            <a:pPr marL="0" indent="0">
              <a:buNone/>
            </a:pPr>
            <a:r>
              <a:rPr lang="en-GB" dirty="0"/>
              <a:t>Both measures are also known as statistical moments</a:t>
            </a:r>
          </a:p>
          <a:p>
            <a:pPr marL="0" indent="0">
              <a:buNone/>
            </a:pPr>
            <a:r>
              <a:rPr lang="en-GB" dirty="0"/>
              <a:t>Skewness is a measure of the asymmetry of the probability distribution assuming a unimodal distribution and is given by the third standardized moment.</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a:buFont typeface="Font di sistema regolare"/>
              <a:buChar char="→"/>
            </a:pPr>
            <a:endParaRPr lang="en-GB" dirty="0"/>
          </a:p>
        </p:txBody>
      </p:sp>
      <p:grpSp>
        <p:nvGrpSpPr>
          <p:cNvPr id="7" name="Gruppo 6">
            <a:extLst>
              <a:ext uri="{FF2B5EF4-FFF2-40B4-BE49-F238E27FC236}">
                <a16:creationId xmlns:a16="http://schemas.microsoft.com/office/drawing/2014/main" id="{EDEE8EC5-ADC6-BD4F-AC99-8EA2F4C45525}"/>
              </a:ext>
            </a:extLst>
          </p:cNvPr>
          <p:cNvGrpSpPr>
            <a:grpSpLocks noChangeAspect="1"/>
          </p:cNvGrpSpPr>
          <p:nvPr/>
        </p:nvGrpSpPr>
        <p:grpSpPr>
          <a:xfrm>
            <a:off x="5694535" y="2892307"/>
            <a:ext cx="5127784" cy="2773360"/>
            <a:chOff x="11880809" y="6952910"/>
            <a:chExt cx="10732166" cy="5804485"/>
          </a:xfrm>
        </p:grpSpPr>
        <p:pic>
          <p:nvPicPr>
            <p:cNvPr id="8" name="Picture 4" descr="The Normal/Gaussian distribution or Bell Curve | Medium">
              <a:extLst>
                <a:ext uri="{FF2B5EF4-FFF2-40B4-BE49-F238E27FC236}">
                  <a16:creationId xmlns:a16="http://schemas.microsoft.com/office/drawing/2014/main" id="{1A3528BC-3D61-E445-B896-C838FE72C23F}"/>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66896" r="-2863"/>
            <a:stretch/>
          </p:blipFill>
          <p:spPr bwMode="auto">
            <a:xfrm>
              <a:off x="17246892" y="6952910"/>
              <a:ext cx="5366083" cy="58044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he Normal/Gaussian distribution or Bell Curve | Medium">
              <a:extLst>
                <a:ext uri="{FF2B5EF4-FFF2-40B4-BE49-F238E27FC236}">
                  <a16:creationId xmlns:a16="http://schemas.microsoft.com/office/drawing/2014/main" id="{E440B336-0306-DE4F-8BC5-83579BAEFCA3}"/>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662" r="65695"/>
            <a:stretch/>
          </p:blipFill>
          <p:spPr bwMode="auto">
            <a:xfrm>
              <a:off x="11880809" y="6952910"/>
              <a:ext cx="5366083" cy="58044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281088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Measures of variability: skewness &amp; kurtosis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endParaRPr lang="en-GB" dirty="0"/>
          </a:p>
          <a:p>
            <a:pPr marL="0" indent="0">
              <a:buNone/>
            </a:pPr>
            <a:r>
              <a:rPr lang="en-GB" dirty="0"/>
              <a:t>Both measures are also known as statistical moments</a:t>
            </a:r>
          </a:p>
          <a:p>
            <a:pPr marL="0" indent="0">
              <a:buNone/>
            </a:pPr>
            <a:r>
              <a:rPr lang="en-GB" dirty="0"/>
              <a:t>Kurtosis describes the tailedness of the distribution as it describes the shape of it. It is also a measure of the peakedness of the distribution. A high kurtosis distribution has a sharper peak and longer fatter tails, while a low kurtosis distribution has a more rounded pean and shorter thinner tails.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a:buFont typeface="Font di sistema regolare"/>
              <a:buChar char="→"/>
            </a:pPr>
            <a:endParaRPr lang="en-GB" dirty="0"/>
          </a:p>
        </p:txBody>
      </p:sp>
      <p:grpSp>
        <p:nvGrpSpPr>
          <p:cNvPr id="11" name="Gruppo 10">
            <a:extLst>
              <a:ext uri="{FF2B5EF4-FFF2-40B4-BE49-F238E27FC236}">
                <a16:creationId xmlns:a16="http://schemas.microsoft.com/office/drawing/2014/main" id="{338D9B70-BC72-DD4C-89DC-CEBCA765C15F}"/>
              </a:ext>
            </a:extLst>
          </p:cNvPr>
          <p:cNvGrpSpPr/>
          <p:nvPr/>
        </p:nvGrpSpPr>
        <p:grpSpPr>
          <a:xfrm>
            <a:off x="5293112" y="3363011"/>
            <a:ext cx="4017838" cy="2650581"/>
            <a:chOff x="3843240" y="8174809"/>
            <a:chExt cx="7710780" cy="4506560"/>
          </a:xfrm>
        </p:grpSpPr>
        <p:pic>
          <p:nvPicPr>
            <p:cNvPr id="12" name="Picture 8">
              <a:extLst>
                <a:ext uri="{FF2B5EF4-FFF2-40B4-BE49-F238E27FC236}">
                  <a16:creationId xmlns:a16="http://schemas.microsoft.com/office/drawing/2014/main" id="{73BD7577-D7C9-6042-940A-285C47215E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94" t="12571" r="3479" b="13288"/>
            <a:stretch/>
          </p:blipFill>
          <p:spPr bwMode="auto">
            <a:xfrm>
              <a:off x="3843240" y="8350000"/>
              <a:ext cx="7710780" cy="43313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F997A2F0-2D5E-9B49-98E2-241F4D2B49AE}"/>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69696" t="9522" r="9576" b="68046"/>
            <a:stretch/>
          </p:blipFill>
          <p:spPr bwMode="auto">
            <a:xfrm>
              <a:off x="9092427" y="8174809"/>
              <a:ext cx="1895359" cy="13105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uppo 3">
            <a:extLst>
              <a:ext uri="{FF2B5EF4-FFF2-40B4-BE49-F238E27FC236}">
                <a16:creationId xmlns:a16="http://schemas.microsoft.com/office/drawing/2014/main" id="{0973ADC3-93EF-1943-96D7-C1BDC6CB42E1}"/>
              </a:ext>
            </a:extLst>
          </p:cNvPr>
          <p:cNvGrpSpPr/>
          <p:nvPr/>
        </p:nvGrpSpPr>
        <p:grpSpPr>
          <a:xfrm>
            <a:off x="8028294" y="4279737"/>
            <a:ext cx="2935228" cy="995066"/>
            <a:chOff x="9727522" y="4115026"/>
            <a:chExt cx="2935228" cy="995066"/>
          </a:xfrm>
        </p:grpSpPr>
        <p:sp>
          <p:nvSpPr>
            <p:cNvPr id="16" name="Rettangolo 15">
              <a:extLst>
                <a:ext uri="{FF2B5EF4-FFF2-40B4-BE49-F238E27FC236}">
                  <a16:creationId xmlns:a16="http://schemas.microsoft.com/office/drawing/2014/main" id="{708D571D-9362-EB43-A205-EB901E86B8EE}"/>
                </a:ext>
              </a:extLst>
            </p:cNvPr>
            <p:cNvSpPr/>
            <p:nvPr/>
          </p:nvSpPr>
          <p:spPr>
            <a:xfrm>
              <a:off x="9727523" y="4115026"/>
              <a:ext cx="2935227"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0000"/>
                  </a:solidFill>
                  <a:effectLst/>
                  <a:uLnTx/>
                  <a:uFillTx/>
                  <a:latin typeface="Tw Cen MT" panose="020B0602020104020603"/>
                  <a:ea typeface="+mn-ea"/>
                  <a:cs typeface="+mn-cs"/>
                </a:rPr>
                <a:t>Normal distribution – Kurtosis = 0</a:t>
              </a:r>
              <a:endParaRPr kumimoji="0" lang="it-IT" sz="1600" b="0" i="0" u="none" strike="noStrike" kern="1200" cap="none" spc="0" normalizeH="0" baseline="0" noProof="0" dirty="0">
                <a:ln>
                  <a:noFill/>
                </a:ln>
                <a:solidFill>
                  <a:srgbClr val="FF0000"/>
                </a:solidFill>
                <a:effectLst/>
                <a:uLnTx/>
                <a:uFillTx/>
                <a:latin typeface="Tw Cen MT" panose="020B0602020104020603"/>
                <a:ea typeface="+mn-ea"/>
                <a:cs typeface="+mn-cs"/>
              </a:endParaRPr>
            </a:p>
          </p:txBody>
        </p:sp>
        <p:sp>
          <p:nvSpPr>
            <p:cNvPr id="18" name="Rettangolo 17">
              <a:extLst>
                <a:ext uri="{FF2B5EF4-FFF2-40B4-BE49-F238E27FC236}">
                  <a16:creationId xmlns:a16="http://schemas.microsoft.com/office/drawing/2014/main" id="{0AE6AB4D-D9D9-FA46-88EB-2D7CCC795827}"/>
                </a:ext>
              </a:extLst>
            </p:cNvPr>
            <p:cNvSpPr/>
            <p:nvPr/>
          </p:nvSpPr>
          <p:spPr>
            <a:xfrm>
              <a:off x="9740396" y="4435286"/>
              <a:ext cx="2313454"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2683C6">
                      <a:lumMod val="75000"/>
                    </a:srgbClr>
                  </a:solidFill>
                  <a:effectLst/>
                  <a:uLnTx/>
                  <a:uFillTx/>
                  <a:latin typeface="Tw Cen MT" panose="020B0602020104020603"/>
                  <a:ea typeface="+mn-ea"/>
                  <a:cs typeface="+mn-cs"/>
                </a:rPr>
                <a:t>Leptokurtic – Kurtosis &gt; 0 </a:t>
              </a:r>
              <a:endParaRPr kumimoji="0" lang="it-IT" sz="1600" b="0" i="0" u="none" strike="noStrike" kern="1200" cap="none" spc="0" normalizeH="0" baseline="0" noProof="0" dirty="0">
                <a:ln>
                  <a:noFill/>
                </a:ln>
                <a:solidFill>
                  <a:srgbClr val="2683C6">
                    <a:lumMod val="75000"/>
                  </a:srgbClr>
                </a:solidFill>
                <a:effectLst/>
                <a:uLnTx/>
                <a:uFillTx/>
                <a:latin typeface="Tw Cen MT" panose="020B0602020104020603"/>
                <a:ea typeface="+mn-ea"/>
                <a:cs typeface="+mn-cs"/>
              </a:endParaRPr>
            </a:p>
          </p:txBody>
        </p:sp>
        <p:sp>
          <p:nvSpPr>
            <p:cNvPr id="20" name="Rettangolo 19">
              <a:extLst>
                <a:ext uri="{FF2B5EF4-FFF2-40B4-BE49-F238E27FC236}">
                  <a16:creationId xmlns:a16="http://schemas.microsoft.com/office/drawing/2014/main" id="{80667C3B-830C-ED4F-9EA7-A5FD14564FFA}"/>
                </a:ext>
              </a:extLst>
            </p:cNvPr>
            <p:cNvSpPr/>
            <p:nvPr/>
          </p:nvSpPr>
          <p:spPr>
            <a:xfrm>
              <a:off x="9727522" y="4771538"/>
              <a:ext cx="2165978"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err="1">
                  <a:ln>
                    <a:noFill/>
                  </a:ln>
                  <a:solidFill>
                    <a:srgbClr val="C98C01"/>
                  </a:solidFill>
                  <a:effectLst/>
                  <a:uLnTx/>
                  <a:uFillTx/>
                  <a:latin typeface="Tw Cen MT" panose="020B0602020104020603"/>
                  <a:ea typeface="+mn-ea"/>
                  <a:cs typeface="+mn-cs"/>
                </a:rPr>
                <a:t>Platikurtic</a:t>
              </a:r>
              <a:r>
                <a:rPr kumimoji="0" lang="en-GB" sz="1600" b="0" i="0" u="none" strike="noStrike" kern="1200" cap="none" spc="0" normalizeH="0" baseline="0" noProof="0" dirty="0">
                  <a:ln>
                    <a:noFill/>
                  </a:ln>
                  <a:solidFill>
                    <a:srgbClr val="C98C01"/>
                  </a:solidFill>
                  <a:effectLst/>
                  <a:uLnTx/>
                  <a:uFillTx/>
                  <a:latin typeface="Tw Cen MT" panose="020B0602020104020603"/>
                  <a:ea typeface="+mn-ea"/>
                  <a:cs typeface="+mn-cs"/>
                </a:rPr>
                <a:t> – Kurtosis &lt; 0</a:t>
              </a:r>
              <a:endParaRPr kumimoji="0" lang="it-IT" sz="1600" b="0" i="0" u="none" strike="noStrike" kern="1200" cap="none" spc="0" normalizeH="0" baseline="0" noProof="0" dirty="0">
                <a:ln>
                  <a:noFill/>
                </a:ln>
                <a:solidFill>
                  <a:srgbClr val="C98C01"/>
                </a:solidFill>
                <a:effectLst/>
                <a:uLnTx/>
                <a:uFillTx/>
                <a:latin typeface="Tw Cen MT" panose="020B0602020104020603"/>
                <a:ea typeface="+mn-ea"/>
                <a:cs typeface="+mn-cs"/>
              </a:endParaRPr>
            </a:p>
          </p:txBody>
        </p:sp>
      </p:grpSp>
    </p:spTree>
    <p:extLst>
      <p:ext uri="{BB962C8B-B14F-4D97-AF65-F5344CB8AC3E}">
        <p14:creationId xmlns:p14="http://schemas.microsoft.com/office/powerpoint/2010/main" val="344382516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Understanding confidence intervals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Confidence intervals are used to indicate how accurate a calculated statistic is likely to be.  Confidence intervals can be calculated for a variety of statistics, such as the mean, median, or slope of a linear regression.</a:t>
            </a:r>
          </a:p>
          <a:p>
            <a:pPr marL="0" indent="0">
              <a:buNone/>
            </a:pPr>
            <a:r>
              <a:rPr lang="en-GB" dirty="0"/>
              <a:t>Most of the statistics we use assume we are analysing a sample which we are using to represent a larger population. </a:t>
            </a:r>
          </a:p>
          <a:p>
            <a:pPr marL="0" indent="0">
              <a:buNone/>
            </a:pPr>
            <a:r>
              <a:rPr lang="en-GB" dirty="0"/>
              <a:t>If we collect a large sample and the values aren’t too variable, then the sample mean should be close to the population mean.  But if we have few observations, or the values are highly variable, we are less confident our sample mean is close to the population mean. </a:t>
            </a:r>
          </a:p>
          <a:p>
            <a:pPr marL="0" indent="0">
              <a:buNone/>
            </a:pPr>
            <a:r>
              <a:rPr lang="en-GB" dirty="0"/>
              <a:t>We will use confidence intervals to give a sense of this confidence.</a:t>
            </a:r>
          </a:p>
        </p:txBody>
      </p:sp>
    </p:spTree>
    <p:extLst>
      <p:ext uri="{BB962C8B-B14F-4D97-AF65-F5344CB8AC3E}">
        <p14:creationId xmlns:p14="http://schemas.microsoft.com/office/powerpoint/2010/main" val="342065403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Understanding confidence intervals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Most of statistical tests calculate a probability (p-value) of the likelihood of data and draw a conclusion from this p-value.</a:t>
            </a:r>
          </a:p>
          <a:p>
            <a:pPr marL="0" indent="0">
              <a:buNone/>
            </a:pPr>
            <a:r>
              <a:rPr lang="en-GB" dirty="0"/>
              <a:t>The traditional method is the most commonly encountered, and is appropriate for normally distributed data or with large sample sizes.  It produces an interval that is symmetric about the mean.</a:t>
            </a:r>
          </a:p>
          <a:p>
            <a:pPr marL="0" indent="0">
              <a:buNone/>
            </a:pPr>
            <a:r>
              <a:rPr lang="en-GB" dirty="0"/>
              <a:t>For skewed data, confidence intervals by bootstrapping may be more reliable.</a:t>
            </a:r>
          </a:p>
        </p:txBody>
      </p:sp>
    </p:spTree>
    <p:extLst>
      <p:ext uri="{BB962C8B-B14F-4D97-AF65-F5344CB8AC3E}">
        <p14:creationId xmlns:p14="http://schemas.microsoft.com/office/powerpoint/2010/main" val="381919406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Understanding confidence intervals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Bootstrapping is a method that samples the data many times, each time calculating a statistic, and then determining a confidence interval or other statistic from these iterations.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7" name="Picture 18" descr="Resampling Methods — A Simple Introduction to The Bootstrap Method | by  Arif R | Medium">
            <a:extLst>
              <a:ext uri="{FF2B5EF4-FFF2-40B4-BE49-F238E27FC236}">
                <a16:creationId xmlns:a16="http://schemas.microsoft.com/office/drawing/2014/main" id="{679F76E0-E4EC-3D4C-A2F5-46A95A82EE3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82694" y="2198557"/>
            <a:ext cx="5351465" cy="381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93528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pre-processing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solidFill>
                  <a:srgbClr val="92D050"/>
                </a:solidFill>
              </a:rPr>
              <a:t>Transforming data</a:t>
            </a:r>
          </a:p>
          <a:p>
            <a:pPr>
              <a:buFont typeface="Font di sistema regolare"/>
              <a:buChar char="→"/>
            </a:pPr>
            <a:r>
              <a:rPr lang="en-US" dirty="0"/>
              <a:t>Transforming data is one step in addressing data that do not fit model assumptions and is also used to coerce different variables to have similar distributions.</a:t>
            </a:r>
          </a:p>
          <a:p>
            <a:pPr>
              <a:buFont typeface="Font di sistema regolare"/>
              <a:buChar char="→"/>
            </a:pPr>
            <a:r>
              <a:rPr lang="en-US" dirty="0"/>
              <a:t>Most parametric tests require that residuals be normally distributed and that the residuals be homoscedastic.</a:t>
            </a:r>
          </a:p>
          <a:p>
            <a:pPr marL="0" indent="0">
              <a:buNone/>
            </a:pPr>
            <a:r>
              <a:rPr lang="en-US" sz="1800" dirty="0">
                <a:solidFill>
                  <a:srgbClr val="00B0F0"/>
                </a:solidFill>
              </a:rPr>
              <a:t>In statistics, a sequence (or a vector) of random variables is homoscedastic if all its random variables have the same finite variance. This is also known as homogeneity of variance</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5" name="Immagine 4" descr="Immagine che contiene testo, giocatore&#10;&#10;Descrizione generata automaticamente">
            <a:extLst>
              <a:ext uri="{FF2B5EF4-FFF2-40B4-BE49-F238E27FC236}">
                <a16:creationId xmlns:a16="http://schemas.microsoft.com/office/drawing/2014/main" id="{0CA7C898-A110-F048-9539-F2AD996AE8F8}"/>
              </a:ext>
            </a:extLst>
          </p:cNvPr>
          <p:cNvPicPr>
            <a:picLocks noChangeAspect="1"/>
          </p:cNvPicPr>
          <p:nvPr/>
        </p:nvPicPr>
        <p:blipFill>
          <a:blip r:embed="rId4"/>
          <a:stretch>
            <a:fillRect/>
          </a:stretch>
        </p:blipFill>
        <p:spPr>
          <a:xfrm>
            <a:off x="6089658" y="4848417"/>
            <a:ext cx="4337538" cy="1554210"/>
          </a:xfrm>
          <a:prstGeom prst="rect">
            <a:avLst/>
          </a:prstGeom>
        </p:spPr>
      </p:pic>
    </p:spTree>
    <p:extLst>
      <p:ext uri="{BB962C8B-B14F-4D97-AF65-F5344CB8AC3E}">
        <p14:creationId xmlns:p14="http://schemas.microsoft.com/office/powerpoint/2010/main" val="23204903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pre-processing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One approach when residuals fail to meet these conditions is to transform one or more variables to better follow a normal distribution.</a:t>
            </a:r>
          </a:p>
          <a:p>
            <a:pPr>
              <a:buFont typeface="Font di sistema regolare"/>
              <a:buChar char="→"/>
            </a:pPr>
            <a:r>
              <a:rPr lang="en-US" dirty="0"/>
              <a:t> Often, just the dependent variable in a model will need to be transformed.  However, in complex models and multiple regression, it is sometimes helpful to transform both dependent and independent variables that deviate greatly from a normal distribution.</a:t>
            </a:r>
          </a:p>
          <a:p>
            <a:pPr>
              <a:buFont typeface="Font di sistema regolare"/>
              <a:buChar char="→"/>
            </a:pPr>
            <a:r>
              <a:rPr lang="en-US" dirty="0"/>
              <a:t>There is nothing illicit in transforming variables, but you must be careful about how the results from analyses with transformed variables are reported. </a:t>
            </a:r>
          </a:p>
          <a:p>
            <a:pPr>
              <a:buFont typeface="Font di sistema regolare"/>
              <a:buChar char="→"/>
            </a:pPr>
            <a:r>
              <a:rPr lang="en-US" dirty="0"/>
              <a:t>To present means or other summary statistics, you might present the mean of transformed values, or back transform means to their original units.</a:t>
            </a:r>
          </a:p>
        </p:txBody>
      </p:sp>
    </p:spTree>
    <p:extLst>
      <p:ext uri="{BB962C8B-B14F-4D97-AF65-F5344CB8AC3E}">
        <p14:creationId xmlns:p14="http://schemas.microsoft.com/office/powerpoint/2010/main" val="19020737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pre-processing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Some measurements in nature are naturally normally distributed.  Other measurements are naturally log-normally distributed. </a:t>
            </a:r>
          </a:p>
          <a:p>
            <a:pPr>
              <a:buFont typeface="Font di sistema regolare"/>
              <a:buChar char="→"/>
            </a:pPr>
            <a:r>
              <a:rPr lang="en-US" dirty="0"/>
              <a:t>There may be many low values with fewer high values and even fewer very high values.</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grpSp>
        <p:nvGrpSpPr>
          <p:cNvPr id="7" name="Gruppo 6">
            <a:extLst>
              <a:ext uri="{FF2B5EF4-FFF2-40B4-BE49-F238E27FC236}">
                <a16:creationId xmlns:a16="http://schemas.microsoft.com/office/drawing/2014/main" id="{01A10D68-55F4-1546-BE61-19C462C7D187}"/>
              </a:ext>
            </a:extLst>
          </p:cNvPr>
          <p:cNvGrpSpPr>
            <a:grpSpLocks noChangeAspect="1"/>
          </p:cNvGrpSpPr>
          <p:nvPr/>
        </p:nvGrpSpPr>
        <p:grpSpPr>
          <a:xfrm>
            <a:off x="4971351" y="3595049"/>
            <a:ext cx="6787295" cy="1834201"/>
            <a:chOff x="8881812" y="7323555"/>
            <a:chExt cx="15075567" cy="4074026"/>
          </a:xfrm>
        </p:grpSpPr>
        <p:pic>
          <p:nvPicPr>
            <p:cNvPr id="8" name="Immagine 7">
              <a:extLst>
                <a:ext uri="{FF2B5EF4-FFF2-40B4-BE49-F238E27FC236}">
                  <a16:creationId xmlns:a16="http://schemas.microsoft.com/office/drawing/2014/main" id="{BD412E36-BD29-DE43-920D-5C190E9392CF}"/>
                </a:ext>
              </a:extLst>
            </p:cNvPr>
            <p:cNvPicPr>
              <a:picLocks noChangeAspect="1"/>
            </p:cNvPicPr>
            <p:nvPr/>
          </p:nvPicPr>
          <p:blipFill>
            <a:blip r:embed="rId4">
              <a:clrChange>
                <a:clrFrom>
                  <a:srgbClr val="FFFFFA"/>
                </a:clrFrom>
                <a:clrTo>
                  <a:srgbClr val="FFFFFA">
                    <a:alpha val="0"/>
                  </a:srgbClr>
                </a:clrTo>
              </a:clrChange>
              <a:lum bright="70000" contrast="-70000"/>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8881812" y="7371681"/>
              <a:ext cx="7429500" cy="4025900"/>
            </a:xfrm>
            <a:prstGeom prst="rect">
              <a:avLst/>
            </a:prstGeom>
          </p:spPr>
        </p:pic>
        <p:pic>
          <p:nvPicPr>
            <p:cNvPr id="9" name="Immagine 8">
              <a:extLst>
                <a:ext uri="{FF2B5EF4-FFF2-40B4-BE49-F238E27FC236}">
                  <a16:creationId xmlns:a16="http://schemas.microsoft.com/office/drawing/2014/main" id="{BE98B0B1-86D3-8F47-A907-5FE0E3D8A782}"/>
                </a:ext>
              </a:extLst>
            </p:cNvPr>
            <p:cNvPicPr>
              <a:picLocks noChangeAspect="1"/>
            </p:cNvPicPr>
            <p:nvPr/>
          </p:nvPicPr>
          <p:blipFill>
            <a:blip r:embed="rId6">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6527879" y="7323555"/>
              <a:ext cx="7429500" cy="4025900"/>
            </a:xfrm>
            <a:prstGeom prst="rect">
              <a:avLst/>
            </a:prstGeom>
          </p:spPr>
        </p:pic>
      </p:grpSp>
    </p:spTree>
    <p:extLst>
      <p:ext uri="{BB962C8B-B14F-4D97-AF65-F5344CB8AC3E}">
        <p14:creationId xmlns:p14="http://schemas.microsoft.com/office/powerpoint/2010/main" val="233917015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pre-processing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Usually, data can deviate from normality, meaning that the distribution in skewed.</a:t>
            </a:r>
          </a:p>
          <a:p>
            <a:pPr>
              <a:buFont typeface="Font di sistema regolare"/>
              <a:buChar char="→"/>
            </a:pPr>
            <a:r>
              <a:rPr lang="en-US" dirty="0"/>
              <a:t>Right-skewed data - tail is on the right, positive skew</a:t>
            </a:r>
          </a:p>
          <a:p>
            <a:pPr>
              <a:buFont typeface="Font di sistema regolare"/>
              <a:buChar char="→"/>
            </a:pPr>
            <a:r>
              <a:rPr lang="en-US" dirty="0"/>
              <a:t>Left-skewed data - tail is on the left, negative skew</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10" name="Picture 4" descr="The Normal/Gaussian distribution or Bell Curve | Medium">
            <a:extLst>
              <a:ext uri="{FF2B5EF4-FFF2-40B4-BE49-F238E27FC236}">
                <a16:creationId xmlns:a16="http://schemas.microsoft.com/office/drawing/2014/main" id="{654DC9C4-3120-E847-86C0-1F0BA311C7D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44326" y="3428999"/>
            <a:ext cx="6228202" cy="2423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10685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How to manage data distributions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For right-skewed data common transformations include square root, cube root, and log.</a:t>
            </a:r>
          </a:p>
          <a:p>
            <a:pPr>
              <a:buFont typeface="Font di sistema regolare"/>
              <a:buChar char="→"/>
            </a:pPr>
            <a:r>
              <a:rPr lang="en-US" dirty="0"/>
              <a:t>For left-skewed data common transformations include square root (constant – x), cube root (constant – x), and log (constant – x).</a:t>
            </a:r>
          </a:p>
          <a:p>
            <a:pPr>
              <a:buFont typeface="Font di sistema regolare"/>
              <a:buChar char="→"/>
            </a:pPr>
            <a:r>
              <a:rPr lang="en-US" dirty="0"/>
              <a:t>Because log(0) is undefined, as is the log of any negative number, when using a log transformation a constant should be added to all values to make them all positive before transformation. </a:t>
            </a:r>
          </a:p>
          <a:p>
            <a:pPr>
              <a:buFont typeface="Font di sistema regolare"/>
              <a:buChar char="→"/>
            </a:pPr>
            <a:r>
              <a:rPr lang="en-US" dirty="0"/>
              <a:t>Another approach is to use a general power transformation, such as Tukey’s Ladder of Powers or a Box–Cox transformation. </a:t>
            </a:r>
          </a:p>
        </p:txBody>
      </p:sp>
    </p:spTree>
    <p:extLst>
      <p:ext uri="{BB962C8B-B14F-4D97-AF65-F5344CB8AC3E}">
        <p14:creationId xmlns:p14="http://schemas.microsoft.com/office/powerpoint/2010/main" val="147180952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Data Normalization</a:t>
            </a:r>
            <a:br>
              <a:rPr lang="en-US" dirty="0"/>
            </a:br>
            <a:r>
              <a:rPr lang="en-US" dirty="0"/>
              <a:t>Standardization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Normalization is a scaling technique in which values are shifted and rescaled so that they end up ranging between 0 and 1. It is also known as Min-Max scaling.</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r>
              <a:rPr lang="en-US" dirty="0"/>
              <a:t>Standardization is another scaling technique where the values are </a:t>
            </a:r>
            <a:r>
              <a:rPr lang="en-US" dirty="0" err="1"/>
              <a:t>centred</a:t>
            </a:r>
            <a:r>
              <a:rPr lang="en-US" dirty="0"/>
              <a:t> around the mean with a unit standard deviation.</a:t>
            </a:r>
          </a:p>
          <a:p>
            <a:pPr>
              <a:buFont typeface="Font di sistema regolare"/>
              <a:buChar char="→"/>
            </a:pPr>
            <a:endParaRPr lang="en-US" dirty="0"/>
          </a:p>
          <a:p>
            <a:pPr marL="0" indent="0">
              <a:buNone/>
            </a:pPr>
            <a:endParaRPr lang="en-US" dirty="0"/>
          </a:p>
        </p:txBody>
      </p:sp>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0EB78E8A-7D82-EC42-B488-D52FF6DA52DA}"/>
                  </a:ext>
                </a:extLst>
              </p:cNvPr>
              <p:cNvSpPr txBox="1"/>
              <p:nvPr/>
            </p:nvSpPr>
            <p:spPr>
              <a:xfrm>
                <a:off x="5561857" y="2384159"/>
                <a:ext cx="5393140" cy="640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825500" rtl="0" eaLnBrk="1" fontAlgn="auto" latinLnBrk="0" hangingPunct="0">
                  <a:lnSpc>
                    <a:spcPct val="100000"/>
                  </a:lnSpc>
                  <a:spcBef>
                    <a:spcPts val="34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sSubPr>
                        <m:e>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e>
                        <m:sub>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𝑛𝑜𝑟𝑚</m:t>
                          </m:r>
                        </m:sub>
                      </m:sSub>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t>
                      </m:r>
                      <m:f>
                        <m:f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fPr>
                        <m:num>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t>
                          </m:r>
                          <m:func>
                            <m:func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funcPr>
                            <m:fName>
                              <m:r>
                                <m:rPr>
                                  <m:sty m:val="p"/>
                                </m:rPr>
                                <a:rPr kumimoji="0" lang="it-IT" sz="2000" b="0" i="0"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min</m:t>
                              </m:r>
                            </m:fName>
                            <m:e>
                              <m:d>
                                <m:d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dPr>
                                <m:e>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e>
                              </m:d>
                            </m:e>
                          </m:func>
                        </m:num>
                        <m:den>
                          <m:func>
                            <m:func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funcPr>
                            <m:fName>
                              <m:r>
                                <m:rPr>
                                  <m:sty m:val="p"/>
                                </m:rPr>
                                <a:rPr kumimoji="0" lang="it-IT" sz="2000" b="0" i="0"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max</m:t>
                              </m:r>
                            </m:fName>
                            <m:e>
                              <m:d>
                                <m:d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dPr>
                                <m:e>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e>
                              </m:d>
                            </m:e>
                          </m:func>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t>
                          </m:r>
                          <m:func>
                            <m:func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funcPr>
                            <m:fName>
                              <m:r>
                                <m:rPr>
                                  <m:sty m:val="p"/>
                                </m:rPr>
                                <a:rPr kumimoji="0" lang="it-IT" sz="2000" b="0" i="0"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min</m:t>
                              </m:r>
                            </m:fName>
                            <m:e>
                              <m:d>
                                <m:d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dPr>
                                <m:e>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e>
                              </m:d>
                            </m:e>
                          </m:func>
                        </m:den>
                      </m:f>
                    </m:oMath>
                  </m:oMathPara>
                </a14:m>
                <a:endParaRPr kumimoji="0" lang="it-IT" sz="2000" b="0" i="0" u="none" strike="noStrike" kern="1200" cap="none" spc="0" normalizeH="0" baseline="0" noProof="0" dirty="0">
                  <a:ln>
                    <a:noFill/>
                  </a:ln>
                  <a:solidFill>
                    <a:srgbClr val="8ABF5E"/>
                  </a:solidFill>
                  <a:effectLst/>
                  <a:uLnTx/>
                  <a:uFillTx/>
                  <a:latin typeface="Tw Cen MT" panose="020B0602020104020603"/>
                  <a:ea typeface="+mn-ea"/>
                  <a:cs typeface="+mn-cs"/>
                  <a:sym typeface="Avenir Next Medium"/>
                </a:endParaRPr>
              </a:p>
            </p:txBody>
          </p:sp>
        </mc:Choice>
        <mc:Fallback>
          <p:sp>
            <p:nvSpPr>
              <p:cNvPr id="7" name="CasellaDiTesto 6">
                <a:extLst>
                  <a:ext uri="{FF2B5EF4-FFF2-40B4-BE49-F238E27FC236}">
                    <a16:creationId xmlns:a16="http://schemas.microsoft.com/office/drawing/2014/main" id="{0EB78E8A-7D82-EC42-B488-D52FF6DA52DA}"/>
                  </a:ext>
                </a:extLst>
              </p:cNvPr>
              <p:cNvSpPr txBox="1">
                <a:spLocks noRot="1" noChangeAspect="1" noMove="1" noResize="1" noEditPoints="1" noAdjustHandles="1" noChangeArrowheads="1" noChangeShapeType="1" noTextEdit="1"/>
              </p:cNvSpPr>
              <p:nvPr/>
            </p:nvSpPr>
            <p:spPr>
              <a:xfrm>
                <a:off x="5561857" y="2384159"/>
                <a:ext cx="5393140" cy="640816"/>
              </a:xfrm>
              <a:prstGeom prst="rect">
                <a:avLst/>
              </a:prstGeom>
              <a:blipFill>
                <a:blip r:embed="rId4"/>
                <a:stretch>
                  <a:fillRect b="-5769"/>
                </a:stretch>
              </a:blipFill>
              <a:ln w="12700" cap="flat">
                <a:noFill/>
                <a:miter lim="400000"/>
              </a:ln>
              <a:effectLst/>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C86DC93-5B20-5E48-80CF-EFE5853FC1A7}"/>
                  </a:ext>
                </a:extLst>
              </p:cNvPr>
              <p:cNvSpPr txBox="1"/>
              <p:nvPr/>
            </p:nvSpPr>
            <p:spPr>
              <a:xfrm>
                <a:off x="5561857" y="4765666"/>
                <a:ext cx="5393140" cy="5270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825500" rtl="0" eaLnBrk="1" fontAlgn="auto" latinLnBrk="0" hangingPunct="0">
                  <a:lnSpc>
                    <a:spcPct val="100000"/>
                  </a:lnSpc>
                  <a:spcBef>
                    <a:spcPts val="34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sSubPr>
                        <m:e>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e>
                        <m:sub>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𝑠𝑡𝑑</m:t>
                          </m:r>
                        </m:sub>
                      </m:sSub>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t>
                      </m:r>
                      <m:f>
                        <m:f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fPr>
                        <m:num>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t>
                          </m:r>
                          <m:r>
                            <a:rPr kumimoji="0" lang="el-GR" sz="2000" b="0" i="1" u="none" strike="noStrike" kern="1200" cap="none" spc="0" normalizeH="0" baseline="0" noProof="0" smtClean="0">
                              <a:ln>
                                <a:noFill/>
                              </a:ln>
                              <a:solidFill>
                                <a:srgbClr val="8ABF5E"/>
                              </a:solidFill>
                              <a:effectLst/>
                              <a:uLnTx/>
                              <a:uFillTx/>
                              <a:latin typeface="Cambria Math" panose="02040503050406030204" pitchFamily="18" charset="0"/>
                              <a:ea typeface="Cambria Math" panose="02040503050406030204" pitchFamily="18" charset="0"/>
                              <a:cs typeface="+mn-cs"/>
                              <a:sym typeface="Avenir Next Medium"/>
                            </a:rPr>
                            <m:t>𝜇</m:t>
                          </m:r>
                        </m:num>
                        <m:den>
                          <m:r>
                            <m:rPr>
                              <m:sty m:val="p"/>
                            </m:rPr>
                            <a:rPr kumimoji="0" lang="el-GR" sz="2000" b="0" i="1" u="none" strike="noStrike" kern="1200" cap="none" spc="0" normalizeH="0" baseline="0" noProof="0" smtClean="0">
                              <a:ln>
                                <a:noFill/>
                              </a:ln>
                              <a:solidFill>
                                <a:srgbClr val="8ABF5E"/>
                              </a:solidFill>
                              <a:effectLst/>
                              <a:uLnTx/>
                              <a:uFillTx/>
                              <a:latin typeface="Cambria Math" panose="02040503050406030204" pitchFamily="18" charset="0"/>
                              <a:ea typeface="Cambria Math" panose="02040503050406030204" pitchFamily="18" charset="0"/>
                              <a:cs typeface="+mn-cs"/>
                              <a:sym typeface="Avenir Next Medium"/>
                            </a:rPr>
                            <m:t>σ</m:t>
                          </m:r>
                        </m:den>
                      </m:f>
                    </m:oMath>
                  </m:oMathPara>
                </a14:m>
                <a:endParaRPr kumimoji="0" lang="it-IT" sz="2000" b="0" i="0" u="none" strike="noStrike" kern="1200" cap="none" spc="0" normalizeH="0" baseline="0" noProof="0" dirty="0">
                  <a:ln>
                    <a:noFill/>
                  </a:ln>
                  <a:solidFill>
                    <a:srgbClr val="8ABF5E"/>
                  </a:solidFill>
                  <a:effectLst/>
                  <a:uLnTx/>
                  <a:uFillTx/>
                  <a:latin typeface="Tw Cen MT" panose="020B0602020104020603"/>
                  <a:ea typeface="+mn-ea"/>
                  <a:cs typeface="+mn-cs"/>
                  <a:sym typeface="Avenir Next Medium"/>
                </a:endParaRPr>
              </a:p>
            </p:txBody>
          </p:sp>
        </mc:Choice>
        <mc:Fallback xmlns="">
          <p:sp>
            <p:nvSpPr>
              <p:cNvPr id="8" name="CasellaDiTesto 7">
                <a:extLst>
                  <a:ext uri="{FF2B5EF4-FFF2-40B4-BE49-F238E27FC236}">
                    <a16:creationId xmlns:a16="http://schemas.microsoft.com/office/drawing/2014/main" id="{4C86DC93-5B20-5E48-80CF-EFE5853FC1A7}"/>
                  </a:ext>
                </a:extLst>
              </p:cNvPr>
              <p:cNvSpPr txBox="1">
                <a:spLocks noRot="1" noChangeAspect="1" noMove="1" noResize="1" noEditPoints="1" noAdjustHandles="1" noChangeArrowheads="1" noChangeShapeType="1" noTextEdit="1"/>
              </p:cNvSpPr>
              <p:nvPr/>
            </p:nvSpPr>
            <p:spPr>
              <a:xfrm>
                <a:off x="5561857" y="4765666"/>
                <a:ext cx="5393140" cy="527067"/>
              </a:xfrm>
              <a:prstGeom prst="rect">
                <a:avLst/>
              </a:prstGeom>
              <a:blipFill>
                <a:blip r:embed="rId5"/>
                <a:stretch>
                  <a:fillRect b="-11905"/>
                </a:stretch>
              </a:blipFill>
              <a:ln w="12700" cap="flat">
                <a:noFill/>
                <a:miter lim="400000"/>
              </a:ln>
              <a:effectLst/>
            </p:spPr>
            <p:txBody>
              <a:bodyPr/>
              <a:lstStyle/>
              <a:p>
                <a:r>
                  <a:rPr lang="it-IT">
                    <a:noFill/>
                  </a:rPr>
                  <a:t> </a:t>
                </a:r>
              </a:p>
            </p:txBody>
          </p:sp>
        </mc:Fallback>
      </mc:AlternateContent>
    </p:spTree>
    <p:extLst>
      <p:ext uri="{BB962C8B-B14F-4D97-AF65-F5344CB8AC3E}">
        <p14:creationId xmlns:p14="http://schemas.microsoft.com/office/powerpoint/2010/main" val="113230454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The Big Question: Normalize or Standardize?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solidFill>
                  <a:srgbClr val="92D050"/>
                </a:solidFill>
              </a:rPr>
              <a:t>Normalization</a:t>
            </a:r>
            <a:r>
              <a:rPr lang="en-US" dirty="0"/>
              <a:t> is good to use when you know that the distribution of your data does not follow a Gaussian distribution. </a:t>
            </a:r>
          </a:p>
          <a:p>
            <a:pPr>
              <a:buFont typeface="Font di sistema regolare"/>
              <a:buChar char="→"/>
            </a:pPr>
            <a:r>
              <a:rPr lang="en-US" dirty="0">
                <a:solidFill>
                  <a:srgbClr val="92D050"/>
                </a:solidFill>
              </a:rPr>
              <a:t>Standardization</a:t>
            </a:r>
            <a:r>
              <a:rPr lang="en-US" dirty="0"/>
              <a:t>, on the other hand, can be helpful in cases where the data follows a Gaussian distribution. However, this does not have to be necessarily true. Also, unlike normalization, standardization does not have a bounding range. So, even if you have outliers in your data, they will not be affected by standardization.</a:t>
            </a:r>
          </a:p>
        </p:txBody>
      </p:sp>
    </p:spTree>
    <p:extLst>
      <p:ext uri="{BB962C8B-B14F-4D97-AF65-F5344CB8AC3E}">
        <p14:creationId xmlns:p14="http://schemas.microsoft.com/office/powerpoint/2010/main" val="2754720012"/>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1946</Words>
  <Application>Microsoft Macintosh PowerPoint</Application>
  <PresentationFormat>Widescreen</PresentationFormat>
  <Paragraphs>247</Paragraphs>
  <Slides>28</Slides>
  <Notes>28</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28</vt:i4>
      </vt:variant>
    </vt:vector>
  </HeadingPairs>
  <TitlesOfParts>
    <vt:vector size="38" baseType="lpstr">
      <vt:lpstr>Arial</vt:lpstr>
      <vt:lpstr>Calibri</vt:lpstr>
      <vt:lpstr>Calibri Light</vt:lpstr>
      <vt:lpstr>Cambria Math</vt:lpstr>
      <vt:lpstr>Font di sistema regolare</vt:lpstr>
      <vt:lpstr>Tw Cen MT</vt:lpstr>
      <vt:lpstr>Tw Cen MT Condensed</vt:lpstr>
      <vt:lpstr>Wingdings 3</vt:lpstr>
      <vt:lpstr>Tema di Office</vt:lpstr>
      <vt:lpstr>Integrale</vt:lpstr>
      <vt:lpstr>Data analysis with R Bruno Bellisario, Phd</vt:lpstr>
      <vt:lpstr>pre-processing data</vt:lpstr>
      <vt:lpstr>pre-processing data</vt:lpstr>
      <vt:lpstr>pre-processing data</vt:lpstr>
      <vt:lpstr>pre-processing data</vt:lpstr>
      <vt:lpstr>pre-processing data</vt:lpstr>
      <vt:lpstr>How to manage data distributions</vt:lpstr>
      <vt:lpstr>Data Normalization Standardization</vt:lpstr>
      <vt:lpstr>The Big Question: Normalize or Standardize?</vt:lpstr>
      <vt:lpstr>Central Tendency</vt:lpstr>
      <vt:lpstr>Central Tendency</vt:lpstr>
      <vt:lpstr>Central Tendency</vt:lpstr>
      <vt:lpstr>Central Tendency</vt:lpstr>
      <vt:lpstr>variability in the distribution of data</vt:lpstr>
      <vt:lpstr>variability in the distribution of data</vt:lpstr>
      <vt:lpstr>Measures of variability</vt:lpstr>
      <vt:lpstr>Measures of symmetry</vt:lpstr>
      <vt:lpstr>range</vt:lpstr>
      <vt:lpstr>Interquartile range</vt:lpstr>
      <vt:lpstr>Five-number summary</vt:lpstr>
      <vt:lpstr>Standard deviation</vt:lpstr>
      <vt:lpstr>Standard deviation</vt:lpstr>
      <vt:lpstr>Variance</vt:lpstr>
      <vt:lpstr>Measures of variability: skewness &amp; kurtosis</vt:lpstr>
      <vt:lpstr>Measures of variability: skewness &amp; kurtosis</vt:lpstr>
      <vt:lpstr>Understanding confidence intervals</vt:lpstr>
      <vt:lpstr>Understanding confidence intervals</vt:lpstr>
      <vt:lpstr>Understanding confidence intervals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5</cp:revision>
  <dcterms:created xsi:type="dcterms:W3CDTF">2021-05-15T15:20:46Z</dcterms:created>
  <dcterms:modified xsi:type="dcterms:W3CDTF">2021-05-19T16:44:20Z</dcterms:modified>
</cp:coreProperties>
</file>